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 id="2147483696" r:id="rId2"/>
  </p:sldMasterIdLst>
  <p:notesMasterIdLst>
    <p:notesMasterId r:id="rId13"/>
  </p:notesMasterIdLst>
  <p:sldIdLst>
    <p:sldId id="842" r:id="rId3"/>
    <p:sldId id="843" r:id="rId4"/>
    <p:sldId id="878" r:id="rId5"/>
    <p:sldId id="888" r:id="rId6"/>
    <p:sldId id="901" r:id="rId7"/>
    <p:sldId id="889" r:id="rId8"/>
    <p:sldId id="902" r:id="rId9"/>
    <p:sldId id="903" r:id="rId10"/>
    <p:sldId id="860" r:id="rId11"/>
    <p:sldId id="885" r:id="rId12"/>
  </p:sldIdLst>
  <p:sldSz cx="12192000" cy="6858000"/>
  <p:notesSz cx="6858000" cy="9144000"/>
  <p:embeddedFontLst>
    <p:embeddedFont>
      <p:font typeface="Arial Rounded MT Bold" panose="020F07040305040302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D113E-AB4E-D874-9315-1DDF7A0A364F}" name="Emily Adkins" initials="EA" userId="221ef2226ed9685a" providerId="Windows Live"/>
  <p188:author id="{9E6B8E73-77B9-C749-1960-4F789FA7ABEE}" name="Emily Adkins" initials="EA" userId="24de325377db37fc" providerId="Windows Live"/>
  <p188:author id="{08C2F381-1777-245C-43F7-FBA3957C2FC2}" name="Kate Garlick" initials="KG" userId="247d839a940f1946" providerId="Windows Live"/>
  <p188:author id="{DE2173D4-1BC1-96AC-194B-886B5D9930CD}" name="Annabel McDonald" initials="AM" userId="df39f375605b57fc" providerId="Windows Live"/>
  <p188:author id="{CF0DC9EE-8F41-9036-B8EF-80C0D048CCA2}" name="Emily Nash" initials="EN" userId="6117e569c8723fe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Nash" initials="EN" lastIdx="68" clrIdx="0">
    <p:extLst>
      <p:ext uri="{19B8F6BF-5375-455C-9EA6-DF929625EA0E}">
        <p15:presenceInfo xmlns:p15="http://schemas.microsoft.com/office/powerpoint/2012/main" userId="6117e569c8723fe2" providerId="Windows Live"/>
      </p:ext>
    </p:extLst>
  </p:cmAuthor>
  <p:cmAuthor id="2" name="Kate Garlick" initials="KG" lastIdx="15" clrIdx="1">
    <p:extLst>
      <p:ext uri="{19B8F6BF-5375-455C-9EA6-DF929625EA0E}">
        <p15:presenceInfo xmlns:p15="http://schemas.microsoft.com/office/powerpoint/2012/main" userId="247d839a940f1946" providerId="Windows Live"/>
      </p:ext>
    </p:extLst>
  </p:cmAuthor>
  <p:cmAuthor id="3" name="Annabel McDonald" initials="AM" lastIdx="21" clrIdx="2">
    <p:extLst>
      <p:ext uri="{19B8F6BF-5375-455C-9EA6-DF929625EA0E}">
        <p15:presenceInfo xmlns:p15="http://schemas.microsoft.com/office/powerpoint/2012/main" userId="df39f375605b57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99FF"/>
    <a:srgbClr val="E6F9F3"/>
    <a:srgbClr val="D6F5EB"/>
    <a:srgbClr val="FFF2CC"/>
    <a:srgbClr val="FFF7E0"/>
    <a:srgbClr val="FFEFE0"/>
    <a:srgbClr val="FFE4CC"/>
    <a:srgbClr val="FFE6EF"/>
    <a:srgbClr val="FFD5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99D36B-61A3-4284-A75E-616298E6B4D0}" v="263" dt="2025-09-03T08:43:0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1188" autoAdjust="0"/>
  </p:normalViewPr>
  <p:slideViewPr>
    <p:cSldViewPr snapToGrid="0">
      <p:cViewPr varScale="1">
        <p:scale>
          <a:sx n="63" d="100"/>
          <a:sy n="63" d="100"/>
        </p:scale>
        <p:origin x="1248"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Ryan" userId="8bdb45eb-8861-45cd-a68c-1bbb366aa563" providerId="ADAL" clId="{9499D36B-61A3-4284-A75E-616298E6B4D0}"/>
    <pc:docChg chg="undo custSel addSld delSld modSld">
      <pc:chgData name="Joseph Ryan" userId="8bdb45eb-8861-45cd-a68c-1bbb366aa563" providerId="ADAL" clId="{9499D36B-61A3-4284-A75E-616298E6B4D0}" dt="2025-09-03T08:43:09.959" v="2105"/>
      <pc:docMkLst>
        <pc:docMk/>
      </pc:docMkLst>
      <pc:sldChg chg="modSp mod">
        <pc:chgData name="Joseph Ryan" userId="8bdb45eb-8861-45cd-a68c-1bbb366aa563" providerId="ADAL" clId="{9499D36B-61A3-4284-A75E-616298E6B4D0}" dt="2025-08-28T15:03:19.582" v="18" actId="20577"/>
        <pc:sldMkLst>
          <pc:docMk/>
          <pc:sldMk cId="753514207" sldId="842"/>
        </pc:sldMkLst>
        <pc:spChg chg="mod">
          <ac:chgData name="Joseph Ryan" userId="8bdb45eb-8861-45cd-a68c-1bbb366aa563" providerId="ADAL" clId="{9499D36B-61A3-4284-A75E-616298E6B4D0}" dt="2025-08-28T15:03:19.582" v="18" actId="20577"/>
          <ac:spMkLst>
            <pc:docMk/>
            <pc:sldMk cId="753514207" sldId="842"/>
            <ac:spMk id="2" creationId="{4AF87D86-81CE-5031-4EF9-BC1E02425B78}"/>
          </ac:spMkLst>
        </pc:spChg>
      </pc:sldChg>
      <pc:sldChg chg="addSp delSp modSp mod delAnim">
        <pc:chgData name="Joseph Ryan" userId="8bdb45eb-8861-45cd-a68c-1bbb366aa563" providerId="ADAL" clId="{9499D36B-61A3-4284-A75E-616298E6B4D0}" dt="2025-08-28T15:48:12.146" v="2104" actId="1076"/>
        <pc:sldMkLst>
          <pc:docMk/>
          <pc:sldMk cId="238093572" sldId="843"/>
        </pc:sldMkLst>
        <pc:spChg chg="mod">
          <ac:chgData name="Joseph Ryan" userId="8bdb45eb-8861-45cd-a68c-1bbb366aa563" providerId="ADAL" clId="{9499D36B-61A3-4284-A75E-616298E6B4D0}" dt="2025-08-28T15:48:10.082" v="2103" actId="1076"/>
          <ac:spMkLst>
            <pc:docMk/>
            <pc:sldMk cId="238093572" sldId="843"/>
            <ac:spMk id="2" creationId="{C6EA9278-EDDE-E7E2-1FBF-E5A893458E36}"/>
          </ac:spMkLst>
        </pc:spChg>
        <pc:picChg chg="add mod">
          <ac:chgData name="Joseph Ryan" userId="8bdb45eb-8861-45cd-a68c-1bbb366aa563" providerId="ADAL" clId="{9499D36B-61A3-4284-A75E-616298E6B4D0}" dt="2025-08-28T15:48:12.146" v="2104" actId="1076"/>
          <ac:picMkLst>
            <pc:docMk/>
            <pc:sldMk cId="238093572" sldId="843"/>
            <ac:picMk id="4" creationId="{C1416AE6-490E-BF12-9214-7AEA9A314BC9}"/>
          </ac:picMkLst>
        </pc:picChg>
      </pc:sldChg>
      <pc:sldChg chg="delSp modSp add del mod delAnim">
        <pc:chgData name="Joseph Ryan" userId="8bdb45eb-8861-45cd-a68c-1bbb366aa563" providerId="ADAL" clId="{9499D36B-61A3-4284-A75E-616298E6B4D0}" dt="2025-08-28T15:22:42.622" v="716" actId="47"/>
        <pc:sldMkLst>
          <pc:docMk/>
          <pc:sldMk cId="1967791921" sldId="871"/>
        </pc:sldMkLst>
      </pc:sldChg>
      <pc:sldChg chg="add del">
        <pc:chgData name="Joseph Ryan" userId="8bdb45eb-8861-45cd-a68c-1bbb366aa563" providerId="ADAL" clId="{9499D36B-61A3-4284-A75E-616298E6B4D0}" dt="2025-08-28T15:21:52.912" v="626" actId="47"/>
        <pc:sldMkLst>
          <pc:docMk/>
          <pc:sldMk cId="2132751262" sldId="872"/>
        </pc:sldMkLst>
      </pc:sldChg>
      <pc:sldChg chg="add">
        <pc:chgData name="Joseph Ryan" userId="8bdb45eb-8861-45cd-a68c-1bbb366aa563" providerId="ADAL" clId="{9499D36B-61A3-4284-A75E-616298E6B4D0}" dt="2025-09-03T08:43:09.959" v="2105"/>
        <pc:sldMkLst>
          <pc:docMk/>
          <pc:sldMk cId="3228085206" sldId="885"/>
        </pc:sldMkLst>
      </pc:sldChg>
      <pc:sldChg chg="addSp modSp mod">
        <pc:chgData name="Joseph Ryan" userId="8bdb45eb-8861-45cd-a68c-1bbb366aa563" providerId="ADAL" clId="{9499D36B-61A3-4284-A75E-616298E6B4D0}" dt="2025-08-28T15:39:01.182" v="1856" actId="20577"/>
        <pc:sldMkLst>
          <pc:docMk/>
          <pc:sldMk cId="3320500586" sldId="888"/>
        </pc:sldMkLst>
        <pc:spChg chg="mod">
          <ac:chgData name="Joseph Ryan" userId="8bdb45eb-8861-45cd-a68c-1bbb366aa563" providerId="ADAL" clId="{9499D36B-61A3-4284-A75E-616298E6B4D0}" dt="2025-08-28T15:14:05.627" v="38" actId="20577"/>
          <ac:spMkLst>
            <pc:docMk/>
            <pc:sldMk cId="3320500586" sldId="888"/>
            <ac:spMk id="2" creationId="{87CDEC7A-95F3-56F8-B910-4B36E99E8BCD}"/>
          </ac:spMkLst>
        </pc:spChg>
        <pc:spChg chg="mod">
          <ac:chgData name="Joseph Ryan" userId="8bdb45eb-8861-45cd-a68c-1bbb366aa563" providerId="ADAL" clId="{9499D36B-61A3-4284-A75E-616298E6B4D0}" dt="2025-08-28T15:39:01.182" v="1856" actId="20577"/>
          <ac:spMkLst>
            <pc:docMk/>
            <pc:sldMk cId="3320500586" sldId="888"/>
            <ac:spMk id="3" creationId="{EF6E380E-61D6-01CF-6A1B-0416422CF8CC}"/>
          </ac:spMkLst>
        </pc:spChg>
        <pc:picChg chg="add mod">
          <ac:chgData name="Joseph Ryan" userId="8bdb45eb-8861-45cd-a68c-1bbb366aa563" providerId="ADAL" clId="{9499D36B-61A3-4284-A75E-616298E6B4D0}" dt="2025-08-28T15:23:17.962" v="720" actId="14100"/>
          <ac:picMkLst>
            <pc:docMk/>
            <pc:sldMk cId="3320500586" sldId="888"/>
            <ac:picMk id="5" creationId="{9C394313-21FC-245D-21A3-0B0E836DD7CD}"/>
          </ac:picMkLst>
        </pc:picChg>
      </pc:sldChg>
      <pc:sldChg chg="modSp mod">
        <pc:chgData name="Joseph Ryan" userId="8bdb45eb-8861-45cd-a68c-1bbb366aa563" providerId="ADAL" clId="{9499D36B-61A3-4284-A75E-616298E6B4D0}" dt="2025-08-28T15:27:16.502" v="1335" actId="33524"/>
        <pc:sldMkLst>
          <pc:docMk/>
          <pc:sldMk cId="527516364" sldId="889"/>
        </pc:sldMkLst>
        <pc:spChg chg="mod">
          <ac:chgData name="Joseph Ryan" userId="8bdb45eb-8861-45cd-a68c-1bbb366aa563" providerId="ADAL" clId="{9499D36B-61A3-4284-A75E-616298E6B4D0}" dt="2025-08-28T15:24:55.705" v="837" actId="20577"/>
          <ac:spMkLst>
            <pc:docMk/>
            <pc:sldMk cId="527516364" sldId="889"/>
            <ac:spMk id="2" creationId="{AC5C22AB-1CB1-A8C8-01EC-025650DECDE8}"/>
          </ac:spMkLst>
        </pc:spChg>
        <pc:spChg chg="mod">
          <ac:chgData name="Joseph Ryan" userId="8bdb45eb-8861-45cd-a68c-1bbb366aa563" providerId="ADAL" clId="{9499D36B-61A3-4284-A75E-616298E6B4D0}" dt="2025-08-28T15:27:16.502" v="1335" actId="33524"/>
          <ac:spMkLst>
            <pc:docMk/>
            <pc:sldMk cId="527516364" sldId="889"/>
            <ac:spMk id="3" creationId="{23A7572A-58BC-A3D9-3E44-3624B3EA5A19}"/>
          </ac:spMkLst>
        </pc:spChg>
      </pc:sldChg>
      <pc:sldChg chg="del">
        <pc:chgData name="Joseph Ryan" userId="8bdb45eb-8861-45cd-a68c-1bbb366aa563" providerId="ADAL" clId="{9499D36B-61A3-4284-A75E-616298E6B4D0}" dt="2025-08-28T15:42:49.886" v="1913" actId="47"/>
        <pc:sldMkLst>
          <pc:docMk/>
          <pc:sldMk cId="2686313194" sldId="890"/>
        </pc:sldMkLst>
      </pc:sldChg>
      <pc:sldChg chg="del">
        <pc:chgData name="Joseph Ryan" userId="8bdb45eb-8861-45cd-a68c-1bbb366aa563" providerId="ADAL" clId="{9499D36B-61A3-4284-A75E-616298E6B4D0}" dt="2025-08-28T15:42:50.388" v="1914" actId="47"/>
        <pc:sldMkLst>
          <pc:docMk/>
          <pc:sldMk cId="1522818976" sldId="891"/>
        </pc:sldMkLst>
      </pc:sldChg>
      <pc:sldChg chg="del">
        <pc:chgData name="Joseph Ryan" userId="8bdb45eb-8861-45cd-a68c-1bbb366aa563" providerId="ADAL" clId="{9499D36B-61A3-4284-A75E-616298E6B4D0}" dt="2025-08-28T15:42:51.118" v="1915" actId="47"/>
        <pc:sldMkLst>
          <pc:docMk/>
          <pc:sldMk cId="2320379034" sldId="892"/>
        </pc:sldMkLst>
      </pc:sldChg>
      <pc:sldChg chg="del">
        <pc:chgData name="Joseph Ryan" userId="8bdb45eb-8861-45cd-a68c-1bbb366aa563" providerId="ADAL" clId="{9499D36B-61A3-4284-A75E-616298E6B4D0}" dt="2025-08-28T15:42:51.579" v="1916" actId="47"/>
        <pc:sldMkLst>
          <pc:docMk/>
          <pc:sldMk cId="2267792637" sldId="894"/>
        </pc:sldMkLst>
      </pc:sldChg>
      <pc:sldChg chg="del">
        <pc:chgData name="Joseph Ryan" userId="8bdb45eb-8861-45cd-a68c-1bbb366aa563" providerId="ADAL" clId="{9499D36B-61A3-4284-A75E-616298E6B4D0}" dt="2025-08-28T15:42:52.036" v="1917" actId="47"/>
        <pc:sldMkLst>
          <pc:docMk/>
          <pc:sldMk cId="3746092141" sldId="895"/>
        </pc:sldMkLst>
      </pc:sldChg>
      <pc:sldChg chg="del">
        <pc:chgData name="Joseph Ryan" userId="8bdb45eb-8861-45cd-a68c-1bbb366aa563" providerId="ADAL" clId="{9499D36B-61A3-4284-A75E-616298E6B4D0}" dt="2025-08-28T15:42:52.491" v="1918" actId="47"/>
        <pc:sldMkLst>
          <pc:docMk/>
          <pc:sldMk cId="4191072438" sldId="897"/>
        </pc:sldMkLst>
      </pc:sldChg>
      <pc:sldChg chg="del">
        <pc:chgData name="Joseph Ryan" userId="8bdb45eb-8861-45cd-a68c-1bbb366aa563" providerId="ADAL" clId="{9499D36B-61A3-4284-A75E-616298E6B4D0}" dt="2025-08-28T15:42:52.974" v="1919" actId="47"/>
        <pc:sldMkLst>
          <pc:docMk/>
          <pc:sldMk cId="1299484616" sldId="898"/>
        </pc:sldMkLst>
      </pc:sldChg>
      <pc:sldChg chg="del">
        <pc:chgData name="Joseph Ryan" userId="8bdb45eb-8861-45cd-a68c-1bbb366aa563" providerId="ADAL" clId="{9499D36B-61A3-4284-A75E-616298E6B4D0}" dt="2025-08-28T15:42:53.459" v="1920" actId="47"/>
        <pc:sldMkLst>
          <pc:docMk/>
          <pc:sldMk cId="2902106009" sldId="899"/>
        </pc:sldMkLst>
      </pc:sldChg>
      <pc:sldChg chg="del">
        <pc:chgData name="Joseph Ryan" userId="8bdb45eb-8861-45cd-a68c-1bbb366aa563" providerId="ADAL" clId="{9499D36B-61A3-4284-A75E-616298E6B4D0}" dt="2025-08-28T15:42:49.216" v="1912" actId="47"/>
        <pc:sldMkLst>
          <pc:docMk/>
          <pc:sldMk cId="4131226293" sldId="900"/>
        </pc:sldMkLst>
      </pc:sldChg>
      <pc:sldChg chg="add">
        <pc:chgData name="Joseph Ryan" userId="8bdb45eb-8861-45cd-a68c-1bbb366aa563" providerId="ADAL" clId="{9499D36B-61A3-4284-A75E-616298E6B4D0}" dt="2025-08-28T15:19:06.892" v="240" actId="2890"/>
        <pc:sldMkLst>
          <pc:docMk/>
          <pc:sldMk cId="3172989539" sldId="901"/>
        </pc:sldMkLst>
      </pc:sldChg>
      <pc:sldChg chg="addSp delSp modSp add mod delAnim modAnim modNotesTx">
        <pc:chgData name="Joseph Ryan" userId="8bdb45eb-8861-45cd-a68c-1bbb366aa563" providerId="ADAL" clId="{9499D36B-61A3-4284-A75E-616298E6B4D0}" dt="2025-08-28T15:43:29.639" v="1923"/>
        <pc:sldMkLst>
          <pc:docMk/>
          <pc:sldMk cId="1844219915" sldId="902"/>
        </pc:sldMkLst>
        <pc:spChg chg="mod">
          <ac:chgData name="Joseph Ryan" userId="8bdb45eb-8861-45cd-a68c-1bbb366aa563" providerId="ADAL" clId="{9499D36B-61A3-4284-A75E-616298E6B4D0}" dt="2025-08-28T15:36:43.530" v="1612" actId="20577"/>
          <ac:spMkLst>
            <pc:docMk/>
            <pc:sldMk cId="1844219915" sldId="902"/>
            <ac:spMk id="3" creationId="{B1EE9CDA-9C25-7343-A642-8251D33C1C9A}"/>
          </ac:spMkLst>
        </pc:spChg>
        <pc:picChg chg="add mod">
          <ac:chgData name="Joseph Ryan" userId="8bdb45eb-8861-45cd-a68c-1bbb366aa563" providerId="ADAL" clId="{9499D36B-61A3-4284-A75E-616298E6B4D0}" dt="2025-08-28T15:28:29.670" v="1346" actId="1076"/>
          <ac:picMkLst>
            <pc:docMk/>
            <pc:sldMk cId="1844219915" sldId="902"/>
            <ac:picMk id="5" creationId="{3AAB4499-E401-7752-3396-440972EC0801}"/>
          </ac:picMkLst>
        </pc:picChg>
        <pc:picChg chg="add mod">
          <ac:chgData name="Joseph Ryan" userId="8bdb45eb-8861-45cd-a68c-1bbb366aa563" providerId="ADAL" clId="{9499D36B-61A3-4284-A75E-616298E6B4D0}" dt="2025-08-28T15:36:12.064" v="1609" actId="1076"/>
          <ac:picMkLst>
            <pc:docMk/>
            <pc:sldMk cId="1844219915" sldId="902"/>
            <ac:picMk id="7" creationId="{86B58105-AA6A-C468-BEDA-07B40B331493}"/>
          </ac:picMkLst>
        </pc:picChg>
        <pc:picChg chg="add mod">
          <ac:chgData name="Joseph Ryan" userId="8bdb45eb-8861-45cd-a68c-1bbb366aa563" providerId="ADAL" clId="{9499D36B-61A3-4284-A75E-616298E6B4D0}" dt="2025-08-28T15:41:48.872" v="1879" actId="1076"/>
          <ac:picMkLst>
            <pc:docMk/>
            <pc:sldMk cId="1844219915" sldId="902"/>
            <ac:picMk id="15" creationId="{CE9F6DB8-CB90-CE24-0F29-7428248CD34C}"/>
          </ac:picMkLst>
        </pc:picChg>
        <pc:picChg chg="add mod">
          <ac:chgData name="Joseph Ryan" userId="8bdb45eb-8861-45cd-a68c-1bbb366aa563" providerId="ADAL" clId="{9499D36B-61A3-4284-A75E-616298E6B4D0}" dt="2025-08-28T15:43:27.637" v="1922" actId="1076"/>
          <ac:picMkLst>
            <pc:docMk/>
            <pc:sldMk cId="1844219915" sldId="902"/>
            <ac:picMk id="17" creationId="{F20B5EAF-3F9E-5D89-F90C-C9CE349A8F19}"/>
          </ac:picMkLst>
        </pc:picChg>
      </pc:sldChg>
      <pc:sldChg chg="addSp delSp modSp add mod">
        <pc:chgData name="Joseph Ryan" userId="8bdb45eb-8861-45cd-a68c-1bbb366aa563" providerId="ADAL" clId="{9499D36B-61A3-4284-A75E-616298E6B4D0}" dt="2025-08-28T15:42:41.893" v="1911" actId="5793"/>
        <pc:sldMkLst>
          <pc:docMk/>
          <pc:sldMk cId="1668018546" sldId="903"/>
        </pc:sldMkLst>
        <pc:spChg chg="mod">
          <ac:chgData name="Joseph Ryan" userId="8bdb45eb-8861-45cd-a68c-1bbb366aa563" providerId="ADAL" clId="{9499D36B-61A3-4284-A75E-616298E6B4D0}" dt="2025-08-28T15:42:41.893" v="1911" actId="5793"/>
          <ac:spMkLst>
            <pc:docMk/>
            <pc:sldMk cId="1668018546" sldId="903"/>
            <ac:spMk id="3" creationId="{213E320C-2D2B-8233-1548-E6853E5CA31E}"/>
          </ac:spMkLst>
        </pc:spChg>
        <pc:picChg chg="add mod">
          <ac:chgData name="Joseph Ryan" userId="8bdb45eb-8861-45cd-a68c-1bbb366aa563" providerId="ADAL" clId="{9499D36B-61A3-4284-A75E-616298E6B4D0}" dt="2025-08-28T15:33:09.905" v="1605" actId="1076"/>
          <ac:picMkLst>
            <pc:docMk/>
            <pc:sldMk cId="1668018546" sldId="903"/>
            <ac:picMk id="6" creationId="{E8CF82C9-9811-5B3A-ABB1-603D645D9C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B08074-1A82-4276-BC9C-9F1654D2C295}"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0323D7-8D74-402A-B74C-D1093F83EA20}" type="slidenum">
              <a:rPr lang="en-GB" smtClean="0"/>
              <a:t>‹#›</a:t>
            </a:fld>
            <a:endParaRPr lang="en-GB"/>
          </a:p>
        </p:txBody>
      </p:sp>
    </p:spTree>
    <p:extLst>
      <p:ext uri="{BB962C8B-B14F-4D97-AF65-F5344CB8AC3E}">
        <p14:creationId xmlns:p14="http://schemas.microsoft.com/office/powerpoint/2010/main" val="370385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indapprenticeship.service.gov.uk/apprenticeshipsearc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rkshireapprenticeshipservice.co.uk/become-an-apprenti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Search apprenticeship – Find an apprenticeship – GOV.UK</a:t>
            </a:r>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7</a:t>
            </a:fld>
            <a:endParaRPr lang="en-GB"/>
          </a:p>
        </p:txBody>
      </p:sp>
    </p:spTree>
    <p:extLst>
      <p:ext uri="{BB962C8B-B14F-4D97-AF65-F5344CB8AC3E}">
        <p14:creationId xmlns:p14="http://schemas.microsoft.com/office/powerpoint/2010/main" val="123244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Apprenticeships - The Yorkshire Apprenticeship Service</a:t>
            </a:r>
            <a:endParaRPr lang="en-GB" dirty="0"/>
          </a:p>
        </p:txBody>
      </p:sp>
      <p:sp>
        <p:nvSpPr>
          <p:cNvPr id="4" name="Slide Number Placeholder 3"/>
          <p:cNvSpPr>
            <a:spLocks noGrp="1"/>
          </p:cNvSpPr>
          <p:nvPr>
            <p:ph type="sldNum" sz="quarter" idx="5"/>
          </p:nvPr>
        </p:nvSpPr>
        <p:spPr/>
        <p:txBody>
          <a:bodyPr/>
          <a:lstStyle/>
          <a:p>
            <a:fld id="{B70323D7-8D74-402A-B74C-D1093F83EA20}" type="slidenum">
              <a:rPr lang="en-GB" smtClean="0"/>
              <a:t>8</a:t>
            </a:fld>
            <a:endParaRPr lang="en-GB"/>
          </a:p>
        </p:txBody>
      </p:sp>
    </p:spTree>
    <p:extLst>
      <p:ext uri="{BB962C8B-B14F-4D97-AF65-F5344CB8AC3E}">
        <p14:creationId xmlns:p14="http://schemas.microsoft.com/office/powerpoint/2010/main" val="53791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50BB-9938-4958-ACF3-3DD2ABEF2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516EB9-FCA2-4438-98EB-59BE04AC3C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2E6272-A3CC-4AB9-9DA2-ECC998FE54B1}"/>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F88AE44-FE61-4949-B1D7-A22F6E76B6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4CB759-A80B-402B-9592-4DC3995DFE1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05657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F1-A7BE-443C-90A4-300D3C2168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374585-CCD9-44C0-A8BA-517E69A86B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65184-EFAC-4E7C-97CA-FC4B7645B95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B5153A81-B338-4EF9-ACBC-A371BA56F6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D2925E-548A-4E9E-A5A7-EA7C190A1CF8}"/>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95358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05DE64-4CD1-4A85-BECD-A1E696A98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CD0C31-E0B3-40D4-A55A-290A153039E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F7440-525A-4874-96D9-33C40953FD77}"/>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0C492D6-A6D8-4B81-8A5B-9ED63941FB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60AAB-3EDE-407E-A6D6-B7ADB29AD7A1}"/>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33996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E08DF-9874-AAA6-572C-B7927862F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5E41E44-FD6F-FC2D-AB16-96C572D44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2E74EE-7CF9-DE2B-1710-AEA19F1FC59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9B8C9CB7-6A14-9B64-4012-E9EFB2F768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08A3FB-158A-BE24-527D-C72AAD985447}"/>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1688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BB6AE-9D41-9E7A-31A7-2657EFFD3A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078962-E545-180B-3D94-F80C39152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0B8BC-8468-EC5A-77F3-6C1CC25136A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DAB39C98-AC47-83F1-F9E2-38A7E4C86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8DB97-1537-ACEC-14C4-E70CE8CF99B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461472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742D5-158A-2B59-8DE0-7543FDBF7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81E45B-2D26-D871-3531-6C1B61477B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524F7-A4F6-4EDE-77D4-3B7F5BDBF3E6}"/>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1895E38A-F9AF-A484-5998-7A277F85DB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17619-8A97-8AC1-59A9-0AD68163EA3F}"/>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12861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2F5E-5FF3-E5FE-35AB-4AFD14911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96F80D-E935-923A-3DE3-6036FE1D51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411514-F9BC-6B15-668B-E1D9CE9FF1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94110B-F1F1-595D-CB0F-9D94439CA80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A14DD78F-91CB-CDBE-AD4A-CBA1394F0D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64243F7-9492-4CA5-0015-DEB28768FD64}"/>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7969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1235A-3AC0-92CC-11DD-FE2C5318E1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938AF3-CAAF-CD46-39F0-E98DAE1A0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4BF749-9483-8768-70F5-20C1C7270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ED27B4-F975-F272-2D99-1537690BEA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76F635-2D5C-5E63-C39B-733517BB3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0C628A-236F-5DC0-3588-2531F57D7752}"/>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8" name="Footer Placeholder 7">
            <a:extLst>
              <a:ext uri="{FF2B5EF4-FFF2-40B4-BE49-F238E27FC236}">
                <a16:creationId xmlns:a16="http://schemas.microsoft.com/office/drawing/2014/main" id="{D604F036-4D44-FF76-6345-D8E80DBB0E7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C88915-8C28-C7F5-D249-28163AB58D0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362052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C78E0-57C7-A50C-B18C-F580F169B4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0AB1FC-1DE1-F65F-63AF-941687C9B189}"/>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4" name="Footer Placeholder 3">
            <a:extLst>
              <a:ext uri="{FF2B5EF4-FFF2-40B4-BE49-F238E27FC236}">
                <a16:creationId xmlns:a16="http://schemas.microsoft.com/office/drawing/2014/main" id="{C8CF4F26-8CC6-C00B-D33B-0BE7F217093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1C50F7F-2880-95C1-DDFB-43FE7121279A}"/>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129630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0D6E5D-68AE-FC43-1FF6-5FEFE3AEA371}"/>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3" name="Footer Placeholder 2">
            <a:extLst>
              <a:ext uri="{FF2B5EF4-FFF2-40B4-BE49-F238E27FC236}">
                <a16:creationId xmlns:a16="http://schemas.microsoft.com/office/drawing/2014/main" id="{AECB3C89-D206-20D2-AB20-96F276059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262A86-8EF6-BEC5-264D-9FB1C406B5C0}"/>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344067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8FB6D-CCF9-F733-17A7-B08536633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3CA4EA-D35A-8FAA-7B80-7B481A12BB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C74B1E3-DAA9-C2B5-58DA-C96DD3F75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63B811-03D1-7917-953E-AEDBD316AB08}"/>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CA88692C-4633-4214-6072-F00D3707B3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56AE3-E972-E8A2-DF9A-498EA2B320D6}"/>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75081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C33A-2654-4D07-8A0D-3AD1FFCB6F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E02DC0-D5BD-4CC7-B833-BA3BFEAE8FD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975888-B93F-49F5-8A69-2C00511DC9AE}"/>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FA7BE509-A786-48DC-80FA-1E4C2B904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6E1B51-C837-4A22-AB12-21055F3B13AC}"/>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316603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9E01D-6CF6-F409-4DCF-6E29393B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88FC0F-7CA7-7EBB-353D-54F700C8B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AF7D4CB-3C29-379D-6AA2-7A4D7CF5AA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FD7F4-58D8-584D-3FB7-EAFE183F563A}"/>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6" name="Footer Placeholder 5">
            <a:extLst>
              <a:ext uri="{FF2B5EF4-FFF2-40B4-BE49-F238E27FC236}">
                <a16:creationId xmlns:a16="http://schemas.microsoft.com/office/drawing/2014/main" id="{80A0398B-38B6-9BBE-759E-A31584CC5D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89D95-2301-D274-82ED-0DF4FF393FB1}"/>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179522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15416-9D36-AB1D-B11C-DDE8F78108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901F0C-1B7D-8EDF-8BEE-88D14EBE8D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9E2E8-3292-657A-589F-8AED87C97BCD}"/>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08CF6616-2A08-1639-8158-38263F0E26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D6128-F448-B923-AC96-FB646FC0E85E}"/>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298853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923D6E-790D-FB10-8631-B5B943372E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23592-755F-4DD7-E209-892B05D5FA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11048D-AD06-C822-1689-100FE04714B3}"/>
              </a:ext>
            </a:extLst>
          </p:cNvPr>
          <p:cNvSpPr>
            <a:spLocks noGrp="1"/>
          </p:cNvSpPr>
          <p:nvPr>
            <p:ph type="dt" sz="half" idx="10"/>
          </p:nvPr>
        </p:nvSpPr>
        <p:spPr/>
        <p:txBody>
          <a:body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67009739-F7D4-DC58-0A53-2D0AAEBA7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F7EC02-3FAF-4965-C405-91A701735513}"/>
              </a:ext>
            </a:extLst>
          </p:cNvPr>
          <p:cNvSpPr>
            <a:spLocks noGrp="1"/>
          </p:cNvSpPr>
          <p:nvPr>
            <p:ph type="sldNum" sz="quarter" idx="12"/>
          </p:nvPr>
        </p:nvSpPr>
        <p:spPr/>
        <p:txBody>
          <a:bodyPr/>
          <a:lstStyle/>
          <a:p>
            <a:fld id="{4FF7521A-BB4F-42FD-AF65-857A8F43127F}" type="slidenum">
              <a:rPr lang="en-GB" smtClean="0"/>
              <a:t>‹#›</a:t>
            </a:fld>
            <a:endParaRPr lang="en-GB"/>
          </a:p>
        </p:txBody>
      </p:sp>
    </p:spTree>
    <p:extLst>
      <p:ext uri="{BB962C8B-B14F-4D97-AF65-F5344CB8AC3E}">
        <p14:creationId xmlns:p14="http://schemas.microsoft.com/office/powerpoint/2010/main" val="46663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F338-3078-4A19-8CA0-6B0B198A7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F470FE-8982-4EAD-B101-C8FF16FC1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BC20C1-5F2B-4528-B4B1-9BB42FB0876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9102CABF-69AD-4BD8-9C18-072D2B195C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790493-36B0-437C-B153-F2A2F518655F}"/>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0673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FBFF-7BBC-41C5-8661-45E62004E6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CE8B72-5509-40C1-8606-6947F1D909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5C56CA-B1E9-4D5F-8868-CCFDACDF45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49D1AD-EA99-4EF3-86D7-70C6C4A6F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FFB91B4A-ABE3-4699-A315-B167F00B2B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B2D8AD-27CD-4010-B9D8-6F0F43406EC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77031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F9F7-E92E-4E1A-8DC4-48F5C1F20A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AEF68B-713B-4003-A138-4D24B46AA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69BFC5-1A68-49EA-89A3-08D24A4DE0E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7A59A-FDB8-44C7-8974-161CFC171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CDA72C-1FDF-4D3C-A016-7D19679C2D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EA5626F-4DA9-416A-A68F-43036AE8BCA3}"/>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8" name="Footer Placeholder 7">
            <a:extLst>
              <a:ext uri="{FF2B5EF4-FFF2-40B4-BE49-F238E27FC236}">
                <a16:creationId xmlns:a16="http://schemas.microsoft.com/office/drawing/2014/main" id="{6211EC45-70C7-410E-A0DC-F2EE40E2A8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6EFEA-73C3-40B8-98BF-A1F39CB75D00}"/>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23718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A396-8030-411E-B560-3725009274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65C3D-E601-42E7-A71B-32B852BF516D}"/>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4" name="Footer Placeholder 3">
            <a:extLst>
              <a:ext uri="{FF2B5EF4-FFF2-40B4-BE49-F238E27FC236}">
                <a16:creationId xmlns:a16="http://schemas.microsoft.com/office/drawing/2014/main" id="{4DA3299D-F48C-4182-9944-50CF9B8773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D54F88-0784-4E29-B071-93D330224142}"/>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121215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1578B-DFDA-49E9-84CE-5FF8DDFB4EF4}"/>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3" name="Footer Placeholder 2">
            <a:extLst>
              <a:ext uri="{FF2B5EF4-FFF2-40B4-BE49-F238E27FC236}">
                <a16:creationId xmlns:a16="http://schemas.microsoft.com/office/drawing/2014/main" id="{8146302E-26F7-417E-A9EB-1C83730181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A8D2BA-2385-47F1-8E89-D816CBEB37DE}"/>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67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2121A-C2DC-40FB-A647-4AD8566EBC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C4B9E0-A19A-4870-BA1D-3298D950C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3C0EB8-FC1F-471A-97D7-BB2D60B1C3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223B42-A846-43BD-9AAD-2E24A88EDDEA}"/>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24C45026-FE01-483C-9BDF-62CB7AE8E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81998-B493-4BC6-B8DD-EF346FDA6FD7}"/>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419556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7322-13AA-4250-BE18-3575A7387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C46482-68B4-4ACC-8F7D-379C48F7C6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ECCC9E-715A-4C22-B3EF-F0A8DD2B4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8B1558-510D-4EFA-8C56-24A52B08D828}"/>
              </a:ext>
            </a:extLst>
          </p:cNvPr>
          <p:cNvSpPr>
            <a:spLocks noGrp="1"/>
          </p:cNvSpPr>
          <p:nvPr>
            <p:ph type="dt" sz="half" idx="10"/>
          </p:nvPr>
        </p:nvSpPr>
        <p:spPr/>
        <p:txBody>
          <a:bodyPr/>
          <a:lstStyle/>
          <a:p>
            <a:fld id="{E173ECAF-29A6-42B4-B150-38BE3D615D6D}" type="datetimeFigureOut">
              <a:rPr lang="en-GB" smtClean="0"/>
              <a:t>03/09/2025</a:t>
            </a:fld>
            <a:endParaRPr lang="en-GB"/>
          </a:p>
        </p:txBody>
      </p:sp>
      <p:sp>
        <p:nvSpPr>
          <p:cNvPr id="6" name="Footer Placeholder 5">
            <a:extLst>
              <a:ext uri="{FF2B5EF4-FFF2-40B4-BE49-F238E27FC236}">
                <a16:creationId xmlns:a16="http://schemas.microsoft.com/office/drawing/2014/main" id="{BCD9A235-6CBB-4649-B31D-C424D923FC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D08BC1-1919-452C-B007-0A8930D7665B}"/>
              </a:ext>
            </a:extLst>
          </p:cNvPr>
          <p:cNvSpPr>
            <a:spLocks noGrp="1"/>
          </p:cNvSpPr>
          <p:nvPr>
            <p:ph type="sldNum" sz="quarter" idx="12"/>
          </p:nvPr>
        </p:nvSpPr>
        <p:spPr/>
        <p:txBody>
          <a:bodyPr/>
          <a:lstStyle/>
          <a:p>
            <a:fld id="{0C863989-3DD5-4214-8B0C-41B3BA205069}" type="slidenum">
              <a:rPr lang="en-GB" smtClean="0"/>
              <a:t>‹#›</a:t>
            </a:fld>
            <a:endParaRPr lang="en-GB"/>
          </a:p>
        </p:txBody>
      </p:sp>
    </p:spTree>
    <p:extLst>
      <p:ext uri="{BB962C8B-B14F-4D97-AF65-F5344CB8AC3E}">
        <p14:creationId xmlns:p14="http://schemas.microsoft.com/office/powerpoint/2010/main" val="6825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CAD87-838B-431F-BB35-C0BE08769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A0FF46-F789-4FCE-892E-85B26741F4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B1C365-4681-469A-AF8F-558DFE062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73ECAF-29A6-42B4-B150-38BE3D615D6D}" type="datetimeFigureOut">
              <a:rPr lang="en-GB" smtClean="0"/>
              <a:t>03/09/2025</a:t>
            </a:fld>
            <a:endParaRPr lang="en-GB"/>
          </a:p>
        </p:txBody>
      </p:sp>
      <p:sp>
        <p:nvSpPr>
          <p:cNvPr id="5" name="Footer Placeholder 4">
            <a:extLst>
              <a:ext uri="{FF2B5EF4-FFF2-40B4-BE49-F238E27FC236}">
                <a16:creationId xmlns:a16="http://schemas.microsoft.com/office/drawing/2014/main" id="{469E746A-2CA8-4751-BEDA-F934CDBD9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E250C18-BC05-4284-9EE1-60C7C942D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63989-3DD5-4214-8B0C-41B3BA205069}" type="slidenum">
              <a:rPr lang="en-GB" smtClean="0"/>
              <a:t>‹#›</a:t>
            </a:fld>
            <a:endParaRPr lang="en-GB"/>
          </a:p>
        </p:txBody>
      </p:sp>
    </p:spTree>
    <p:extLst>
      <p:ext uri="{BB962C8B-B14F-4D97-AF65-F5344CB8AC3E}">
        <p14:creationId xmlns:p14="http://schemas.microsoft.com/office/powerpoint/2010/main" val="750604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64991-94AA-EBC2-8CA1-DBCAB072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EB7601-2828-ADE9-D5CF-08D0EB460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B3A98-5C1A-91E2-1109-4BA6C1CE0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9EDA7-5F76-42CD-A89E-668EA6A67FC8}" type="datetimeFigureOut">
              <a:rPr lang="en-GB" smtClean="0"/>
              <a:t>03/09/2025</a:t>
            </a:fld>
            <a:endParaRPr lang="en-GB"/>
          </a:p>
        </p:txBody>
      </p:sp>
      <p:sp>
        <p:nvSpPr>
          <p:cNvPr id="5" name="Footer Placeholder 4">
            <a:extLst>
              <a:ext uri="{FF2B5EF4-FFF2-40B4-BE49-F238E27FC236}">
                <a16:creationId xmlns:a16="http://schemas.microsoft.com/office/drawing/2014/main" id="{24F41DEA-5075-CAD6-6BE3-CEBE659C49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A215E1-24C6-3359-8587-FB95537F7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7521A-BB4F-42FD-AF65-857A8F43127F}" type="slidenum">
              <a:rPr lang="en-GB" smtClean="0"/>
              <a:t>‹#›</a:t>
            </a:fld>
            <a:endParaRPr lang="en-GB"/>
          </a:p>
        </p:txBody>
      </p:sp>
    </p:spTree>
    <p:extLst>
      <p:ext uri="{BB962C8B-B14F-4D97-AF65-F5344CB8AC3E}">
        <p14:creationId xmlns:p14="http://schemas.microsoft.com/office/powerpoint/2010/main" val="4220043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ingapprenticeships.com/apprenticeships/" TargetMode="External"/><Relationship Id="rId2" Type="http://schemas.openxmlformats.org/officeDocument/2006/relationships/hyperlink" Target="http://www.amazingapprenticeships.com/"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s://www.amazingapprenticeships.com/resources/the-apprenticeship-quiz-20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uttershaw.net/apprenticeshp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indapprenticeship.service.gov.uk/apprenticeshipsearch" TargetMode="External"/><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yorkshireapprenticeshipservice.co.uk/become-an-apprenti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D904B5-1394-4B4B-A977-21BABF946F08}"/>
              </a:ext>
            </a:extLst>
          </p:cNvPr>
          <p:cNvPicPr>
            <a:picLocks noChangeAspect="1"/>
          </p:cNvPicPr>
          <p:nvPr/>
        </p:nvPicPr>
        <p:blipFill>
          <a:blip r:embed="rId2"/>
          <a:stretch>
            <a:fillRect/>
          </a:stretch>
        </p:blipFill>
        <p:spPr>
          <a:xfrm>
            <a:off x="155341" y="1049656"/>
            <a:ext cx="7563732" cy="5558463"/>
          </a:xfrm>
          <a:prstGeom prst="rect">
            <a:avLst/>
          </a:prstGeom>
        </p:spPr>
      </p:pic>
      <p:sp>
        <p:nvSpPr>
          <p:cNvPr id="2" name="Title 1">
            <a:extLst>
              <a:ext uri="{FF2B5EF4-FFF2-40B4-BE49-F238E27FC236}">
                <a16:creationId xmlns:a16="http://schemas.microsoft.com/office/drawing/2014/main" id="{4AF87D86-81CE-5031-4EF9-BC1E02425B78}"/>
              </a:ext>
            </a:extLst>
          </p:cNvPr>
          <p:cNvSpPr>
            <a:spLocks noGrp="1"/>
          </p:cNvSpPr>
          <p:nvPr>
            <p:ph type="title"/>
          </p:nvPr>
        </p:nvSpPr>
        <p:spPr>
          <a:xfrm>
            <a:off x="221442" y="59706"/>
            <a:ext cx="10129189" cy="989950"/>
          </a:xfrm>
        </p:spPr>
        <p:txBody>
          <a:bodyPr>
            <a:normAutofit/>
          </a:bodyPr>
          <a:lstStyle/>
          <a:p>
            <a:r>
              <a:rPr lang="en-GB" b="1" dirty="0">
                <a:solidFill>
                  <a:schemeClr val="bg1"/>
                </a:solidFill>
              </a:rPr>
              <a:t>Y11 VIP Series </a:t>
            </a:r>
            <a:r>
              <a:rPr lang="en-GB" b="1">
                <a:solidFill>
                  <a:schemeClr val="bg1"/>
                </a:solidFill>
              </a:rPr>
              <a:t>“Apprenticeships”.</a:t>
            </a:r>
            <a:endParaRPr lang="en-GB" dirty="0">
              <a:solidFill>
                <a:schemeClr val="bg1"/>
              </a:solidFill>
            </a:endParaRPr>
          </a:p>
        </p:txBody>
      </p:sp>
      <p:pic>
        <p:nvPicPr>
          <p:cNvPr id="4" name="Picture 3" descr="A black background with white text and icons&#10;&#10;AI-generated content may be incorrect.">
            <a:extLst>
              <a:ext uri="{FF2B5EF4-FFF2-40B4-BE49-F238E27FC236}">
                <a16:creationId xmlns:a16="http://schemas.microsoft.com/office/drawing/2014/main" id="{C54FF549-CF55-4C7D-B7F6-F88F28DBF2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7134" y="1153731"/>
            <a:ext cx="3443503" cy="2427669"/>
          </a:xfrm>
          <a:prstGeom prst="rect">
            <a:avLst/>
          </a:prstGeom>
        </p:spPr>
      </p:pic>
      <p:sp>
        <p:nvSpPr>
          <p:cNvPr id="5" name="AutoShape 2" descr="Option Overload-- Which Door Should I Walk Through? — Beautiful Upheaval">
            <a:extLst>
              <a:ext uri="{FF2B5EF4-FFF2-40B4-BE49-F238E27FC236}">
                <a16:creationId xmlns:a16="http://schemas.microsoft.com/office/drawing/2014/main" id="{566DFC51-418D-0F5C-92DF-A5C309CD77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a:extLst>
              <a:ext uri="{FF2B5EF4-FFF2-40B4-BE49-F238E27FC236}">
                <a16:creationId xmlns:a16="http://schemas.microsoft.com/office/drawing/2014/main" id="{AF54934B-BBF8-5AFA-E6E1-6B4BB2E69D3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Unifrog landing page | Times Higher ...">
            <a:extLst>
              <a:ext uri="{FF2B5EF4-FFF2-40B4-BE49-F238E27FC236}">
                <a16:creationId xmlns:a16="http://schemas.microsoft.com/office/drawing/2014/main" id="{269C3834-AE99-479B-AEF7-7959A5530C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7134" y="5417494"/>
            <a:ext cx="38195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14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525995-C9D8-D74B-A67D-6DEF303D2301}"/>
              </a:ext>
            </a:extLst>
          </p:cNvPr>
          <p:cNvPicPr>
            <a:picLocks noChangeAspect="1"/>
          </p:cNvPicPr>
          <p:nvPr/>
        </p:nvPicPr>
        <p:blipFill>
          <a:blip r:embed="rId2"/>
          <a:stretch>
            <a:fillRect/>
          </a:stretch>
        </p:blipFill>
        <p:spPr>
          <a:xfrm>
            <a:off x="520064" y="317182"/>
            <a:ext cx="6307113" cy="6327458"/>
          </a:xfrm>
          <a:prstGeom prst="rect">
            <a:avLst/>
          </a:prstGeom>
        </p:spPr>
      </p:pic>
      <p:sp>
        <p:nvSpPr>
          <p:cNvPr id="6" name="Speech Bubble: Rectangle 5">
            <a:extLst>
              <a:ext uri="{FF2B5EF4-FFF2-40B4-BE49-F238E27FC236}">
                <a16:creationId xmlns:a16="http://schemas.microsoft.com/office/drawing/2014/main" id="{1CE504C1-99C3-8B31-8339-3EC15A0B6284}"/>
              </a:ext>
            </a:extLst>
          </p:cNvPr>
          <p:cNvSpPr/>
          <p:nvPr/>
        </p:nvSpPr>
        <p:spPr>
          <a:xfrm>
            <a:off x="8947525" y="123986"/>
            <a:ext cx="2724411" cy="2631914"/>
          </a:xfrm>
          <a:prstGeom prst="wedgeRectCallout">
            <a:avLst>
              <a:gd name="adj1" fmla="val -137688"/>
              <a:gd name="adj2" fmla="val 409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Please use this link below or the QR code to give us feedback on the lesson and suggest any improvements or additions.</a:t>
            </a:r>
          </a:p>
        </p:txBody>
      </p:sp>
      <p:sp>
        <p:nvSpPr>
          <p:cNvPr id="8" name="TextBox 7">
            <a:extLst>
              <a:ext uri="{FF2B5EF4-FFF2-40B4-BE49-F238E27FC236}">
                <a16:creationId xmlns:a16="http://schemas.microsoft.com/office/drawing/2014/main" id="{2D71970A-1A1F-B846-11EA-904BD536C701}"/>
              </a:ext>
            </a:extLst>
          </p:cNvPr>
          <p:cNvSpPr txBox="1"/>
          <p:nvPr/>
        </p:nvSpPr>
        <p:spPr>
          <a:xfrm>
            <a:off x="6995160" y="3480911"/>
            <a:ext cx="6096000" cy="461665"/>
          </a:xfrm>
          <a:prstGeom prst="rect">
            <a:avLst/>
          </a:prstGeom>
          <a:noFill/>
        </p:spPr>
        <p:txBody>
          <a:bodyPr wrap="square">
            <a:spAutoFit/>
          </a:bodyPr>
          <a:lstStyle/>
          <a:p>
            <a:r>
              <a:rPr lang="en-GB" sz="2400" dirty="0">
                <a:highlight>
                  <a:srgbClr val="FFFF00"/>
                </a:highlight>
              </a:rPr>
              <a:t>https://forms.office.com/e/TXBtt1aDkc</a:t>
            </a:r>
          </a:p>
        </p:txBody>
      </p:sp>
    </p:spTree>
    <p:extLst>
      <p:ext uri="{BB962C8B-B14F-4D97-AF65-F5344CB8AC3E}">
        <p14:creationId xmlns:p14="http://schemas.microsoft.com/office/powerpoint/2010/main" val="322808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A9278-EDDE-E7E2-1FBF-E5A893458E36}"/>
              </a:ext>
            </a:extLst>
          </p:cNvPr>
          <p:cNvSpPr>
            <a:spLocks noGrp="1"/>
          </p:cNvSpPr>
          <p:nvPr>
            <p:ph type="title"/>
          </p:nvPr>
        </p:nvSpPr>
        <p:spPr>
          <a:xfrm>
            <a:off x="273493" y="550067"/>
            <a:ext cx="11645013" cy="5971226"/>
          </a:xfrm>
        </p:spPr>
        <p:txBody>
          <a:bodyPr>
            <a:normAutofit fontScale="90000"/>
          </a:bodyPr>
          <a:lstStyle/>
          <a:p>
            <a:r>
              <a:rPr lang="en-GB" b="1" u="sng" dirty="0"/>
              <a:t>Do Now</a:t>
            </a:r>
            <a:br>
              <a:rPr lang="en-GB" dirty="0"/>
            </a:br>
            <a:r>
              <a:rPr lang="en-GB" b="1" dirty="0">
                <a:solidFill>
                  <a:srgbClr val="00B050"/>
                </a:solidFill>
              </a:rPr>
              <a:t>Write down anything you know about Apprenticeships.</a:t>
            </a:r>
            <a:br>
              <a:rPr lang="en-GB" dirty="0">
                <a:solidFill>
                  <a:srgbClr val="00B050"/>
                </a:solidFill>
              </a:rPr>
            </a:br>
            <a:br>
              <a:rPr lang="en-GB" dirty="0"/>
            </a:br>
            <a:r>
              <a:rPr lang="en-GB" dirty="0"/>
              <a:t>Share these with the person next to you.</a:t>
            </a:r>
            <a:br>
              <a:rPr lang="en-GB" dirty="0"/>
            </a:br>
            <a:br>
              <a:rPr lang="en-GB" dirty="0"/>
            </a:br>
            <a:r>
              <a:rPr lang="en-GB" dirty="0"/>
              <a:t>Everything you need to know about Apprenticeship can be found on </a:t>
            </a:r>
            <a:r>
              <a:rPr lang="en-GB" dirty="0">
                <a:hlinkClick r:id="rId2"/>
              </a:rPr>
              <a:t>www.amazingapprenticeships.com</a:t>
            </a:r>
            <a:r>
              <a:rPr lang="en-GB" dirty="0"/>
              <a:t> or this </a:t>
            </a:r>
            <a:r>
              <a:rPr lang="en-GB" dirty="0">
                <a:hlinkClick r:id="rId3"/>
              </a:rPr>
              <a:t>link</a:t>
            </a:r>
            <a:br>
              <a:rPr lang="en-GB" dirty="0"/>
            </a:br>
            <a:br>
              <a:rPr lang="en-GB" dirty="0"/>
            </a:br>
            <a:r>
              <a:rPr lang="en-GB" b="1" u="sng" dirty="0"/>
              <a:t>Now</a:t>
            </a:r>
            <a:br>
              <a:rPr lang="en-GB" dirty="0"/>
            </a:br>
            <a:r>
              <a:rPr lang="en-GB" dirty="0"/>
              <a:t>Try the </a:t>
            </a:r>
            <a:r>
              <a:rPr lang="en-GB" b="1" dirty="0"/>
              <a:t>quiz</a:t>
            </a:r>
            <a:r>
              <a:rPr lang="en-GB" dirty="0"/>
              <a:t> on this </a:t>
            </a:r>
            <a:r>
              <a:rPr lang="en-GB" dirty="0">
                <a:hlinkClick r:id="rId4"/>
              </a:rPr>
              <a:t>link</a:t>
            </a:r>
            <a:br>
              <a:rPr lang="en-GB" dirty="0"/>
            </a:br>
            <a:endParaRPr lang="en-GB" dirty="0"/>
          </a:p>
        </p:txBody>
      </p:sp>
      <p:pic>
        <p:nvPicPr>
          <p:cNvPr id="4" name="Picture 2">
            <a:extLst>
              <a:ext uri="{FF2B5EF4-FFF2-40B4-BE49-F238E27FC236}">
                <a16:creationId xmlns:a16="http://schemas.microsoft.com/office/drawing/2014/main" id="{C1416AE6-490E-BF12-9214-7AEA9A314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340" y="5029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9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conExperience » G-Collection » Ladder Icon">
            <a:extLst>
              <a:ext uri="{FF2B5EF4-FFF2-40B4-BE49-F238E27FC236}">
                <a16:creationId xmlns:a16="http://schemas.microsoft.com/office/drawing/2014/main" id="{FD148380-AA6C-0847-BD34-6DDC98E1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702" y="685783"/>
            <a:ext cx="5486431" cy="54864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ypes of qualifications | Lincolnshire Outreach Network">
            <a:extLst>
              <a:ext uri="{FF2B5EF4-FFF2-40B4-BE49-F238E27FC236}">
                <a16:creationId xmlns:a16="http://schemas.microsoft.com/office/drawing/2014/main" id="{BE3938E3-A4C8-C03F-B0FE-4D2CD9A1B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99" y="119387"/>
            <a:ext cx="7500257" cy="6619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FDD03DA-89C3-393B-D69C-3B9307544232}"/>
              </a:ext>
            </a:extLst>
          </p:cNvPr>
          <p:cNvSpPr/>
          <p:nvPr/>
        </p:nvSpPr>
        <p:spPr>
          <a:xfrm>
            <a:off x="3714160" y="3298825"/>
            <a:ext cx="1404595" cy="196161"/>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Rounded MT Bold" panose="020F0704030504030204" pitchFamily="34" charset="0"/>
                <a:cs typeface="Aharoni" panose="02010803020104030203" pitchFamily="2" charset="-79"/>
              </a:rPr>
              <a:t>T levels /</a:t>
            </a:r>
          </a:p>
        </p:txBody>
      </p:sp>
    </p:spTree>
    <p:extLst>
      <p:ext uri="{BB962C8B-B14F-4D97-AF65-F5344CB8AC3E}">
        <p14:creationId xmlns:p14="http://schemas.microsoft.com/office/powerpoint/2010/main" val="232998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DEC7A-95F3-56F8-B910-4B36E99E8BCD}"/>
              </a:ext>
            </a:extLst>
          </p:cNvPr>
          <p:cNvSpPr>
            <a:spLocks noGrp="1"/>
          </p:cNvSpPr>
          <p:nvPr>
            <p:ph type="title"/>
          </p:nvPr>
        </p:nvSpPr>
        <p:spPr>
          <a:xfrm>
            <a:off x="838200" y="212103"/>
            <a:ext cx="10515600" cy="1325563"/>
          </a:xfrm>
        </p:spPr>
        <p:txBody>
          <a:bodyPr/>
          <a:lstStyle/>
          <a:p>
            <a:r>
              <a:rPr lang="en-GB" dirty="0"/>
              <a:t>Apprenticeship</a:t>
            </a:r>
          </a:p>
        </p:txBody>
      </p:sp>
      <p:sp>
        <p:nvSpPr>
          <p:cNvPr id="3" name="Content Placeholder 2">
            <a:extLst>
              <a:ext uri="{FF2B5EF4-FFF2-40B4-BE49-F238E27FC236}">
                <a16:creationId xmlns:a16="http://schemas.microsoft.com/office/drawing/2014/main" id="{EF6E380E-61D6-01CF-6A1B-0416422CF8CC}"/>
              </a:ext>
            </a:extLst>
          </p:cNvPr>
          <p:cNvSpPr>
            <a:spLocks noGrp="1"/>
          </p:cNvSpPr>
          <p:nvPr>
            <p:ph idx="1"/>
          </p:nvPr>
        </p:nvSpPr>
        <p:spPr>
          <a:xfrm>
            <a:off x="838200" y="1537666"/>
            <a:ext cx="10515600" cy="4820272"/>
          </a:xfrm>
        </p:spPr>
        <p:txBody>
          <a:bodyPr>
            <a:normAutofit/>
          </a:bodyPr>
          <a:lstStyle/>
          <a:p>
            <a:pPr marL="0" indent="0">
              <a:buNone/>
            </a:pPr>
            <a:r>
              <a:rPr lang="en-GB" dirty="0"/>
              <a:t>Buttershaw website has a lot of information on this </a:t>
            </a:r>
            <a:r>
              <a:rPr lang="en-GB" dirty="0">
                <a:hlinkClick r:id="rId2"/>
              </a:rPr>
              <a:t>link</a:t>
            </a:r>
            <a:r>
              <a:rPr lang="en-GB" dirty="0"/>
              <a:t>.</a:t>
            </a:r>
          </a:p>
          <a:p>
            <a:pPr marL="0" indent="0">
              <a:buNone/>
            </a:pPr>
            <a:endParaRPr lang="en-GB" dirty="0"/>
          </a:p>
          <a:p>
            <a:pPr marL="0" indent="0">
              <a:buNone/>
            </a:pPr>
            <a:r>
              <a:rPr lang="en-GB" dirty="0"/>
              <a:t>When you leave school at the end of Year 11 you may have the GCSE passes to consider either Level 2 Intermediate Apprenticeship or a Level 3 Advanced Apprenticeship. </a:t>
            </a:r>
          </a:p>
          <a:p>
            <a:pPr marL="0" indent="0">
              <a:buNone/>
            </a:pPr>
            <a:endParaRPr lang="en-GB" dirty="0"/>
          </a:p>
          <a:p>
            <a:pPr marL="0" indent="0">
              <a:buNone/>
            </a:pPr>
            <a:r>
              <a:rPr lang="en-GB" dirty="0"/>
              <a:t>You are paid during your Apprenticeship</a:t>
            </a:r>
          </a:p>
          <a:p>
            <a:pPr marL="0" indent="0">
              <a:buNone/>
            </a:pPr>
            <a:r>
              <a:rPr lang="en-GB" dirty="0"/>
              <a:t>and the rates vary.</a:t>
            </a:r>
          </a:p>
          <a:p>
            <a:pPr marL="0" indent="0">
              <a:buNone/>
            </a:pPr>
            <a:endParaRPr lang="en-GB" dirty="0"/>
          </a:p>
        </p:txBody>
      </p:sp>
      <p:pic>
        <p:nvPicPr>
          <p:cNvPr id="5" name="Picture 4">
            <a:extLst>
              <a:ext uri="{FF2B5EF4-FFF2-40B4-BE49-F238E27FC236}">
                <a16:creationId xmlns:a16="http://schemas.microsoft.com/office/drawing/2014/main" id="{9C394313-21FC-245D-21A3-0B0E836DD7CD}"/>
              </a:ext>
            </a:extLst>
          </p:cNvPr>
          <p:cNvPicPr>
            <a:picLocks noChangeAspect="1"/>
          </p:cNvPicPr>
          <p:nvPr/>
        </p:nvPicPr>
        <p:blipFill>
          <a:blip r:embed="rId3"/>
          <a:stretch>
            <a:fillRect/>
          </a:stretch>
        </p:blipFill>
        <p:spPr>
          <a:xfrm>
            <a:off x="7132320" y="3868874"/>
            <a:ext cx="5059680" cy="2989126"/>
          </a:xfrm>
          <a:prstGeom prst="rect">
            <a:avLst/>
          </a:prstGeom>
        </p:spPr>
      </p:pic>
    </p:spTree>
    <p:extLst>
      <p:ext uri="{BB962C8B-B14F-4D97-AF65-F5344CB8AC3E}">
        <p14:creationId xmlns:p14="http://schemas.microsoft.com/office/powerpoint/2010/main" val="332050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DAA50-18EE-5608-104C-706BCA936F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0A44D-0A27-622C-8944-7438EBA0E735}"/>
              </a:ext>
            </a:extLst>
          </p:cNvPr>
          <p:cNvSpPr>
            <a:spLocks noGrp="1"/>
          </p:cNvSpPr>
          <p:nvPr>
            <p:ph type="title"/>
          </p:nvPr>
        </p:nvSpPr>
        <p:spPr>
          <a:xfrm>
            <a:off x="516174" y="73644"/>
            <a:ext cx="10515600" cy="1325563"/>
          </a:xfrm>
        </p:spPr>
        <p:txBody>
          <a:bodyPr/>
          <a:lstStyle/>
          <a:p>
            <a:r>
              <a:rPr lang="en-GB" b="1" dirty="0"/>
              <a:t>Apprenticeships</a:t>
            </a:r>
          </a:p>
        </p:txBody>
      </p:sp>
      <p:sp>
        <p:nvSpPr>
          <p:cNvPr id="3" name="Content Placeholder 2">
            <a:extLst>
              <a:ext uri="{FF2B5EF4-FFF2-40B4-BE49-F238E27FC236}">
                <a16:creationId xmlns:a16="http://schemas.microsoft.com/office/drawing/2014/main" id="{A487E811-13AE-2001-A5A7-0C56946567CA}"/>
              </a:ext>
            </a:extLst>
          </p:cNvPr>
          <p:cNvSpPr>
            <a:spLocks noGrp="1"/>
          </p:cNvSpPr>
          <p:nvPr>
            <p:ph idx="1"/>
          </p:nvPr>
        </p:nvSpPr>
        <p:spPr>
          <a:xfrm>
            <a:off x="516174" y="1464458"/>
            <a:ext cx="10847930" cy="658495"/>
          </a:xfrm>
        </p:spPr>
        <p:txBody>
          <a:bodyPr>
            <a:normAutofit fontScale="92500"/>
          </a:bodyPr>
          <a:lstStyle/>
          <a:p>
            <a:pPr marL="0" indent="0">
              <a:buNone/>
            </a:pPr>
            <a:r>
              <a:rPr lang="en-GB" dirty="0"/>
              <a:t>How many hours a work can you expect to work as part of an apprenticeship?</a:t>
            </a:r>
          </a:p>
        </p:txBody>
      </p:sp>
      <p:sp>
        <p:nvSpPr>
          <p:cNvPr id="4" name="Rectangle 3">
            <a:extLst>
              <a:ext uri="{FF2B5EF4-FFF2-40B4-BE49-F238E27FC236}">
                <a16:creationId xmlns:a16="http://schemas.microsoft.com/office/drawing/2014/main" id="{97BA803D-F270-A190-EAD0-638758282212}"/>
              </a:ext>
            </a:extLst>
          </p:cNvPr>
          <p:cNvSpPr/>
          <p:nvPr/>
        </p:nvSpPr>
        <p:spPr>
          <a:xfrm>
            <a:off x="838200" y="2419598"/>
            <a:ext cx="2102003" cy="1828800"/>
          </a:xfrm>
          <a:prstGeom prst="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10</a:t>
            </a:r>
          </a:p>
        </p:txBody>
      </p:sp>
      <p:sp>
        <p:nvSpPr>
          <p:cNvPr id="5" name="Rectangle 4">
            <a:extLst>
              <a:ext uri="{FF2B5EF4-FFF2-40B4-BE49-F238E27FC236}">
                <a16:creationId xmlns:a16="http://schemas.microsoft.com/office/drawing/2014/main" id="{9C1E0A71-578F-B3C4-0994-86053DD3E112}"/>
              </a:ext>
            </a:extLst>
          </p:cNvPr>
          <p:cNvSpPr/>
          <p:nvPr/>
        </p:nvSpPr>
        <p:spPr>
          <a:xfrm>
            <a:off x="3598881" y="2419598"/>
            <a:ext cx="2102003" cy="182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20</a:t>
            </a:r>
          </a:p>
        </p:txBody>
      </p:sp>
      <p:pic>
        <p:nvPicPr>
          <p:cNvPr id="7" name="Picture 2">
            <a:extLst>
              <a:ext uri="{FF2B5EF4-FFF2-40B4-BE49-F238E27FC236}">
                <a16:creationId xmlns:a16="http://schemas.microsoft.com/office/drawing/2014/main" id="{701F6EBD-DA5F-2137-7D96-4E6A0E7B6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4757" y="-10878"/>
            <a:ext cx="1436520" cy="14365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8FDE915-A603-38B0-C3E2-D3B7A099702D}"/>
              </a:ext>
            </a:extLst>
          </p:cNvPr>
          <p:cNvSpPr/>
          <p:nvPr/>
        </p:nvSpPr>
        <p:spPr>
          <a:xfrm>
            <a:off x="6281539" y="2386562"/>
            <a:ext cx="2102003" cy="1828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30</a:t>
            </a:r>
          </a:p>
        </p:txBody>
      </p:sp>
      <p:sp>
        <p:nvSpPr>
          <p:cNvPr id="10" name="Rectangle 9">
            <a:extLst>
              <a:ext uri="{FF2B5EF4-FFF2-40B4-BE49-F238E27FC236}">
                <a16:creationId xmlns:a16="http://schemas.microsoft.com/office/drawing/2014/main" id="{B7F3AD13-221B-4A03-D606-3F3F3398A716}"/>
              </a:ext>
            </a:extLst>
          </p:cNvPr>
          <p:cNvSpPr/>
          <p:nvPr/>
        </p:nvSpPr>
        <p:spPr>
          <a:xfrm>
            <a:off x="9148962" y="2391233"/>
            <a:ext cx="2102003"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40</a:t>
            </a:r>
          </a:p>
        </p:txBody>
      </p:sp>
      <p:sp>
        <p:nvSpPr>
          <p:cNvPr id="11" name="TextBox 10">
            <a:extLst>
              <a:ext uri="{FF2B5EF4-FFF2-40B4-BE49-F238E27FC236}">
                <a16:creationId xmlns:a16="http://schemas.microsoft.com/office/drawing/2014/main" id="{239E2A56-FD3A-10C2-E480-F83C96B76F3C}"/>
              </a:ext>
            </a:extLst>
          </p:cNvPr>
          <p:cNvSpPr txBox="1"/>
          <p:nvPr/>
        </p:nvSpPr>
        <p:spPr>
          <a:xfrm>
            <a:off x="516174" y="4825413"/>
            <a:ext cx="11180260" cy="1384995"/>
          </a:xfrm>
          <a:prstGeom prst="rect">
            <a:avLst/>
          </a:prstGeom>
          <a:noFill/>
        </p:spPr>
        <p:txBody>
          <a:bodyPr wrap="square">
            <a:spAutoFit/>
          </a:bodyPr>
          <a:lstStyle/>
          <a:p>
            <a:r>
              <a:rPr lang="en-GB" sz="2800" b="1" dirty="0">
                <a:solidFill>
                  <a:srgbClr val="FF0000"/>
                </a:solidFill>
              </a:rPr>
              <a:t>Many vocational courses start at L1 as you would be starting a new subject. However, the student would still be required to study GCSE English and mathematics to try again to achieve L4 passes.</a:t>
            </a:r>
            <a:endParaRPr lang="en-GB" sz="2800" dirty="0"/>
          </a:p>
        </p:txBody>
      </p:sp>
      <p:pic>
        <p:nvPicPr>
          <p:cNvPr id="6" name="Picture 4" descr="Image result for tick icon">
            <a:extLst>
              <a:ext uri="{FF2B5EF4-FFF2-40B4-BE49-F238E27FC236}">
                <a16:creationId xmlns:a16="http://schemas.microsoft.com/office/drawing/2014/main" id="{8C8401F7-C07D-F6C4-78F5-B10D54C0E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163" y="2740708"/>
            <a:ext cx="18287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98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C4CA1-3679-D036-3D31-57F1E31EB8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5C22AB-1CB1-A8C8-01EC-025650DECDE8}"/>
              </a:ext>
            </a:extLst>
          </p:cNvPr>
          <p:cNvSpPr>
            <a:spLocks noGrp="1"/>
          </p:cNvSpPr>
          <p:nvPr>
            <p:ph type="title"/>
          </p:nvPr>
        </p:nvSpPr>
        <p:spPr>
          <a:xfrm>
            <a:off x="838200" y="212103"/>
            <a:ext cx="10515600" cy="1325563"/>
          </a:xfrm>
        </p:spPr>
        <p:txBody>
          <a:bodyPr/>
          <a:lstStyle/>
          <a:p>
            <a:r>
              <a:rPr lang="en-GB" dirty="0"/>
              <a:t>Applying for Apprenticeships</a:t>
            </a:r>
          </a:p>
        </p:txBody>
      </p:sp>
      <p:sp>
        <p:nvSpPr>
          <p:cNvPr id="3" name="Content Placeholder 2">
            <a:extLst>
              <a:ext uri="{FF2B5EF4-FFF2-40B4-BE49-F238E27FC236}">
                <a16:creationId xmlns:a16="http://schemas.microsoft.com/office/drawing/2014/main" id="{23A7572A-58BC-A3D9-3E44-3624B3EA5A19}"/>
              </a:ext>
            </a:extLst>
          </p:cNvPr>
          <p:cNvSpPr>
            <a:spLocks noGrp="1"/>
          </p:cNvSpPr>
          <p:nvPr>
            <p:ph idx="1"/>
          </p:nvPr>
        </p:nvSpPr>
        <p:spPr>
          <a:xfrm>
            <a:off x="838200" y="1825625"/>
            <a:ext cx="10515600" cy="4820272"/>
          </a:xfrm>
        </p:spPr>
        <p:txBody>
          <a:bodyPr>
            <a:normAutofit/>
          </a:bodyPr>
          <a:lstStyle/>
          <a:p>
            <a:pPr marL="0" indent="0" fontAlgn="ctr">
              <a:buNone/>
            </a:pPr>
            <a:r>
              <a:rPr lang="en-GB" dirty="0"/>
              <a:t>We encourage all students wanting to do an Apprenticeship to still have a back-up application at some different providers, This is because most Apprenticeships are advertised after Christmas and right up through the summer.</a:t>
            </a:r>
          </a:p>
          <a:p>
            <a:pPr marL="0" indent="0" fontAlgn="ctr">
              <a:buNone/>
            </a:pPr>
            <a:endParaRPr lang="en-GB" dirty="0"/>
          </a:p>
          <a:p>
            <a:pPr marL="0" indent="0" fontAlgn="ctr">
              <a:buNone/>
            </a:pPr>
            <a:r>
              <a:rPr lang="en-GB" dirty="0"/>
              <a:t>Applying for Apprenticeships is also competitive, you will be going against other people wanting the same apprenticeship – so there are no guarantees. </a:t>
            </a:r>
          </a:p>
        </p:txBody>
      </p:sp>
    </p:spTree>
    <p:extLst>
      <p:ext uri="{BB962C8B-B14F-4D97-AF65-F5344CB8AC3E}">
        <p14:creationId xmlns:p14="http://schemas.microsoft.com/office/powerpoint/2010/main" val="52751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C250B-2769-B1B6-1203-3B358D684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52E7D-0390-B3E3-1F8A-ACB3CE39708B}"/>
              </a:ext>
            </a:extLst>
          </p:cNvPr>
          <p:cNvSpPr>
            <a:spLocks noGrp="1"/>
          </p:cNvSpPr>
          <p:nvPr>
            <p:ph type="title"/>
          </p:nvPr>
        </p:nvSpPr>
        <p:spPr>
          <a:xfrm>
            <a:off x="838200" y="212103"/>
            <a:ext cx="10515600" cy="1325563"/>
          </a:xfrm>
        </p:spPr>
        <p:txBody>
          <a:bodyPr/>
          <a:lstStyle/>
          <a:p>
            <a:r>
              <a:rPr lang="en-GB" dirty="0"/>
              <a:t>Applying for Apprenticeships</a:t>
            </a:r>
          </a:p>
        </p:txBody>
      </p:sp>
      <p:sp>
        <p:nvSpPr>
          <p:cNvPr id="3" name="Content Placeholder 2">
            <a:extLst>
              <a:ext uri="{FF2B5EF4-FFF2-40B4-BE49-F238E27FC236}">
                <a16:creationId xmlns:a16="http://schemas.microsoft.com/office/drawing/2014/main" id="{B1EE9CDA-9C25-7343-A642-8251D33C1C9A}"/>
              </a:ext>
            </a:extLst>
          </p:cNvPr>
          <p:cNvSpPr>
            <a:spLocks noGrp="1"/>
          </p:cNvSpPr>
          <p:nvPr>
            <p:ph idx="1"/>
          </p:nvPr>
        </p:nvSpPr>
        <p:spPr>
          <a:xfrm>
            <a:off x="838200" y="1825625"/>
            <a:ext cx="3535680" cy="4820272"/>
          </a:xfrm>
        </p:spPr>
        <p:txBody>
          <a:bodyPr>
            <a:normAutofit/>
          </a:bodyPr>
          <a:lstStyle/>
          <a:p>
            <a:pPr marL="0" indent="0" fontAlgn="ctr">
              <a:buNone/>
            </a:pPr>
            <a:r>
              <a:rPr lang="en-GB" dirty="0"/>
              <a:t>The Government Website is a good place to start, register an account and start searching.</a:t>
            </a:r>
          </a:p>
          <a:p>
            <a:pPr marL="0" indent="0" fontAlgn="ctr">
              <a:buNone/>
            </a:pPr>
            <a:endParaRPr lang="en-GB" dirty="0"/>
          </a:p>
          <a:p>
            <a:pPr marL="0" indent="0" fontAlgn="ctr">
              <a:buNone/>
            </a:pPr>
            <a:r>
              <a:rPr lang="en-GB" dirty="0"/>
              <a:t>Here is a useful link also from the BBEC website </a:t>
            </a:r>
            <a:r>
              <a:rPr lang="en-GB" dirty="0">
                <a:hlinkClick r:id="rId3"/>
              </a:rPr>
              <a:t>link</a:t>
            </a:r>
            <a:endParaRPr lang="en-GB" dirty="0"/>
          </a:p>
          <a:p>
            <a:pPr marL="0" indent="0" fontAlgn="ctr">
              <a:buNone/>
            </a:pPr>
            <a:endParaRPr lang="en-GB" dirty="0"/>
          </a:p>
          <a:p>
            <a:pPr marL="0" indent="0" fontAlgn="ctr">
              <a:buNone/>
            </a:pPr>
            <a:endParaRPr lang="en-GB" dirty="0"/>
          </a:p>
        </p:txBody>
      </p:sp>
      <p:pic>
        <p:nvPicPr>
          <p:cNvPr id="5" name="Picture 4">
            <a:extLst>
              <a:ext uri="{FF2B5EF4-FFF2-40B4-BE49-F238E27FC236}">
                <a16:creationId xmlns:a16="http://schemas.microsoft.com/office/drawing/2014/main" id="{3AAB4499-E401-7752-3396-440972EC0801}"/>
              </a:ext>
            </a:extLst>
          </p:cNvPr>
          <p:cNvPicPr>
            <a:picLocks noChangeAspect="1"/>
          </p:cNvPicPr>
          <p:nvPr/>
        </p:nvPicPr>
        <p:blipFill>
          <a:blip r:embed="rId4"/>
          <a:stretch>
            <a:fillRect/>
          </a:stretch>
        </p:blipFill>
        <p:spPr>
          <a:xfrm>
            <a:off x="5401462" y="1537666"/>
            <a:ext cx="6389143" cy="5032375"/>
          </a:xfrm>
          <a:prstGeom prst="rect">
            <a:avLst/>
          </a:prstGeom>
        </p:spPr>
      </p:pic>
      <p:pic>
        <p:nvPicPr>
          <p:cNvPr id="7" name="Picture 6">
            <a:extLst>
              <a:ext uri="{FF2B5EF4-FFF2-40B4-BE49-F238E27FC236}">
                <a16:creationId xmlns:a16="http://schemas.microsoft.com/office/drawing/2014/main" id="{86B58105-AA6A-C468-BEDA-07B40B331493}"/>
              </a:ext>
            </a:extLst>
          </p:cNvPr>
          <p:cNvPicPr>
            <a:picLocks noChangeAspect="1"/>
          </p:cNvPicPr>
          <p:nvPr/>
        </p:nvPicPr>
        <p:blipFill>
          <a:blip r:embed="rId5"/>
          <a:stretch>
            <a:fillRect/>
          </a:stretch>
        </p:blipFill>
        <p:spPr>
          <a:xfrm>
            <a:off x="4688336" y="2037728"/>
            <a:ext cx="7503664" cy="4572000"/>
          </a:xfrm>
          <a:prstGeom prst="rect">
            <a:avLst/>
          </a:prstGeom>
        </p:spPr>
      </p:pic>
      <p:pic>
        <p:nvPicPr>
          <p:cNvPr id="15" name="Picture 14">
            <a:extLst>
              <a:ext uri="{FF2B5EF4-FFF2-40B4-BE49-F238E27FC236}">
                <a16:creationId xmlns:a16="http://schemas.microsoft.com/office/drawing/2014/main" id="{CE9F6DB8-CB90-CE24-0F29-7428248CD34C}"/>
              </a:ext>
            </a:extLst>
          </p:cNvPr>
          <p:cNvPicPr>
            <a:picLocks noChangeAspect="1"/>
          </p:cNvPicPr>
          <p:nvPr/>
        </p:nvPicPr>
        <p:blipFill>
          <a:blip r:embed="rId6"/>
          <a:stretch>
            <a:fillRect/>
          </a:stretch>
        </p:blipFill>
        <p:spPr>
          <a:xfrm>
            <a:off x="7533157" y="4776242"/>
            <a:ext cx="2372843" cy="1088183"/>
          </a:xfrm>
          <a:prstGeom prst="rect">
            <a:avLst/>
          </a:prstGeom>
        </p:spPr>
      </p:pic>
      <p:pic>
        <p:nvPicPr>
          <p:cNvPr id="17" name="Picture 16">
            <a:extLst>
              <a:ext uri="{FF2B5EF4-FFF2-40B4-BE49-F238E27FC236}">
                <a16:creationId xmlns:a16="http://schemas.microsoft.com/office/drawing/2014/main" id="{F20B5EAF-3F9E-5D89-F90C-C9CE349A8F19}"/>
              </a:ext>
            </a:extLst>
          </p:cNvPr>
          <p:cNvPicPr>
            <a:picLocks noChangeAspect="1"/>
          </p:cNvPicPr>
          <p:nvPr/>
        </p:nvPicPr>
        <p:blipFill>
          <a:blip r:embed="rId7"/>
          <a:stretch>
            <a:fillRect/>
          </a:stretch>
        </p:blipFill>
        <p:spPr>
          <a:xfrm>
            <a:off x="6912957" y="0"/>
            <a:ext cx="5279043" cy="6858000"/>
          </a:xfrm>
          <a:prstGeom prst="rect">
            <a:avLst/>
          </a:prstGeom>
        </p:spPr>
      </p:pic>
    </p:spTree>
    <p:extLst>
      <p:ext uri="{BB962C8B-B14F-4D97-AF65-F5344CB8AC3E}">
        <p14:creationId xmlns:p14="http://schemas.microsoft.com/office/powerpoint/2010/main" val="184421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16A24-36C3-E0E5-0CF3-EFEFE0ED8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71C0BC-2581-2DBE-3CCC-6ED12B1B68BE}"/>
              </a:ext>
            </a:extLst>
          </p:cNvPr>
          <p:cNvSpPr>
            <a:spLocks noGrp="1"/>
          </p:cNvSpPr>
          <p:nvPr>
            <p:ph type="title"/>
          </p:nvPr>
        </p:nvSpPr>
        <p:spPr>
          <a:xfrm>
            <a:off x="838200" y="212103"/>
            <a:ext cx="10515600" cy="1325563"/>
          </a:xfrm>
        </p:spPr>
        <p:txBody>
          <a:bodyPr/>
          <a:lstStyle/>
          <a:p>
            <a:r>
              <a:rPr lang="en-GB" dirty="0"/>
              <a:t>Applying for Apprenticeships</a:t>
            </a:r>
          </a:p>
        </p:txBody>
      </p:sp>
      <p:sp>
        <p:nvSpPr>
          <p:cNvPr id="3" name="Content Placeholder 2">
            <a:extLst>
              <a:ext uri="{FF2B5EF4-FFF2-40B4-BE49-F238E27FC236}">
                <a16:creationId xmlns:a16="http://schemas.microsoft.com/office/drawing/2014/main" id="{213E320C-2D2B-8233-1548-E6853E5CA31E}"/>
              </a:ext>
            </a:extLst>
          </p:cNvPr>
          <p:cNvSpPr>
            <a:spLocks noGrp="1"/>
          </p:cNvSpPr>
          <p:nvPr>
            <p:ph idx="1"/>
          </p:nvPr>
        </p:nvSpPr>
        <p:spPr>
          <a:xfrm>
            <a:off x="838200" y="1825625"/>
            <a:ext cx="3535680" cy="4820272"/>
          </a:xfrm>
        </p:spPr>
        <p:txBody>
          <a:bodyPr>
            <a:normAutofit/>
          </a:bodyPr>
          <a:lstStyle/>
          <a:p>
            <a:pPr marL="0" indent="0" fontAlgn="ctr">
              <a:buNone/>
            </a:pPr>
            <a:r>
              <a:rPr lang="en-GB" dirty="0"/>
              <a:t>West Yorkshire Learning Partnership(WYLP) has some great links to Apprenticeships across our region.</a:t>
            </a:r>
          </a:p>
          <a:p>
            <a:pPr marL="0" indent="0" fontAlgn="ctr">
              <a:buNone/>
            </a:pPr>
            <a:endParaRPr lang="en-GB" dirty="0"/>
          </a:p>
          <a:p>
            <a:pPr marL="0" indent="0" fontAlgn="ctr">
              <a:buNone/>
            </a:pPr>
            <a:r>
              <a:rPr lang="en-GB" dirty="0"/>
              <a:t>Here is a useful </a:t>
            </a:r>
            <a:r>
              <a:rPr lang="en-GB" dirty="0">
                <a:hlinkClick r:id="rId3"/>
              </a:rPr>
              <a:t>link</a:t>
            </a:r>
            <a:endParaRPr lang="en-GB" dirty="0"/>
          </a:p>
        </p:txBody>
      </p:sp>
      <p:pic>
        <p:nvPicPr>
          <p:cNvPr id="6" name="Picture 5">
            <a:extLst>
              <a:ext uri="{FF2B5EF4-FFF2-40B4-BE49-F238E27FC236}">
                <a16:creationId xmlns:a16="http://schemas.microsoft.com/office/drawing/2014/main" id="{E8CF82C9-9811-5B3A-ABB1-603D645D9CED}"/>
              </a:ext>
            </a:extLst>
          </p:cNvPr>
          <p:cNvPicPr>
            <a:picLocks noChangeAspect="1"/>
          </p:cNvPicPr>
          <p:nvPr/>
        </p:nvPicPr>
        <p:blipFill>
          <a:blip r:embed="rId4"/>
          <a:stretch>
            <a:fillRect/>
          </a:stretch>
        </p:blipFill>
        <p:spPr>
          <a:xfrm>
            <a:off x="4373880" y="1825625"/>
            <a:ext cx="7680960" cy="3650195"/>
          </a:xfrm>
          <a:prstGeom prst="rect">
            <a:avLst/>
          </a:prstGeom>
        </p:spPr>
      </p:pic>
    </p:spTree>
    <p:extLst>
      <p:ext uri="{BB962C8B-B14F-4D97-AF65-F5344CB8AC3E}">
        <p14:creationId xmlns:p14="http://schemas.microsoft.com/office/powerpoint/2010/main" val="1668018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93A57-92EF-888E-FB3F-7A3A67134161}"/>
              </a:ext>
            </a:extLst>
          </p:cNvPr>
          <p:cNvSpPr>
            <a:spLocks noGrp="1"/>
          </p:cNvSpPr>
          <p:nvPr>
            <p:ph type="title"/>
          </p:nvPr>
        </p:nvSpPr>
        <p:spPr/>
        <p:txBody>
          <a:bodyPr/>
          <a:lstStyle/>
          <a:p>
            <a:r>
              <a:rPr lang="en-GB" b="1" dirty="0"/>
              <a:t>Further work</a:t>
            </a:r>
          </a:p>
        </p:txBody>
      </p:sp>
      <p:sp>
        <p:nvSpPr>
          <p:cNvPr id="3" name="Content Placeholder 2">
            <a:extLst>
              <a:ext uri="{FF2B5EF4-FFF2-40B4-BE49-F238E27FC236}">
                <a16:creationId xmlns:a16="http://schemas.microsoft.com/office/drawing/2014/main" id="{FC68E073-49CE-5D42-0B11-DC8E568D3F39}"/>
              </a:ext>
            </a:extLst>
          </p:cNvPr>
          <p:cNvSpPr>
            <a:spLocks noGrp="1"/>
          </p:cNvSpPr>
          <p:nvPr>
            <p:ph idx="1"/>
          </p:nvPr>
        </p:nvSpPr>
        <p:spPr>
          <a:xfrm>
            <a:off x="838200" y="1825625"/>
            <a:ext cx="10515600" cy="2963191"/>
          </a:xfrm>
        </p:spPr>
        <p:txBody>
          <a:bodyPr/>
          <a:lstStyle/>
          <a:p>
            <a:pPr marL="0" indent="0">
              <a:buNone/>
            </a:pPr>
            <a:r>
              <a:rPr lang="en-GB" b="1" dirty="0">
                <a:solidFill>
                  <a:srgbClr val="00B050"/>
                </a:solidFill>
              </a:rPr>
              <a:t>Research one T-level and one BTEC course and look at a number of key areas:</a:t>
            </a:r>
          </a:p>
          <a:p>
            <a:pPr marL="514350" indent="-514350">
              <a:buAutoNum type="arabicPeriod"/>
            </a:pPr>
            <a:r>
              <a:rPr lang="en-GB" b="1" dirty="0">
                <a:solidFill>
                  <a:srgbClr val="00B050"/>
                </a:solidFill>
              </a:rPr>
              <a:t>What you study?</a:t>
            </a:r>
          </a:p>
          <a:p>
            <a:pPr marL="514350" indent="-514350">
              <a:buAutoNum type="arabicPeriod"/>
            </a:pPr>
            <a:r>
              <a:rPr lang="en-GB" b="1" dirty="0">
                <a:solidFill>
                  <a:srgbClr val="00B050"/>
                </a:solidFill>
              </a:rPr>
              <a:t>How you will study, is it all classroom-based?</a:t>
            </a:r>
          </a:p>
          <a:p>
            <a:pPr marL="514350" indent="-514350">
              <a:buAutoNum type="arabicPeriod"/>
            </a:pPr>
            <a:r>
              <a:rPr lang="en-GB" b="1" dirty="0">
                <a:solidFill>
                  <a:srgbClr val="00B050"/>
                </a:solidFill>
              </a:rPr>
              <a:t>How you will be assessed and tested?</a:t>
            </a:r>
          </a:p>
          <a:p>
            <a:pPr marL="514350" indent="-514350">
              <a:buAutoNum type="arabicPeriod"/>
            </a:pPr>
            <a:r>
              <a:rPr lang="en-GB" b="1" dirty="0">
                <a:solidFill>
                  <a:srgbClr val="00B050"/>
                </a:solidFill>
              </a:rPr>
              <a:t>What careers link well with each of those A-levels.</a:t>
            </a:r>
          </a:p>
        </p:txBody>
      </p:sp>
    </p:spTree>
    <p:extLst>
      <p:ext uri="{BB962C8B-B14F-4D97-AF65-F5344CB8AC3E}">
        <p14:creationId xmlns:p14="http://schemas.microsoft.com/office/powerpoint/2010/main" val="60740863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Unifrog trio">
      <a:dk1>
        <a:sysClr val="windowText" lastClr="000000"/>
      </a:dk1>
      <a:lt1>
        <a:sysClr val="window" lastClr="FFFFFF"/>
      </a:lt1>
      <a:dk2>
        <a:srgbClr val="44546A"/>
      </a:dk2>
      <a:lt2>
        <a:srgbClr val="E7E6E6"/>
      </a:lt2>
      <a:accent1>
        <a:srgbClr val="33CC99"/>
      </a:accent1>
      <a:accent2>
        <a:srgbClr val="4BC7C8"/>
      </a:accent2>
      <a:accent3>
        <a:srgbClr val="FF7901"/>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48619</TotalTime>
  <Words>396</Words>
  <Application>Microsoft Office PowerPoint</Application>
  <PresentationFormat>Widescreen</PresentationFormat>
  <Paragraphs>41</Paragraphs>
  <Slides>10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Arial Rounded MT Bold</vt:lpstr>
      <vt:lpstr>2_Office Theme</vt:lpstr>
      <vt:lpstr>3_Office Theme</vt:lpstr>
      <vt:lpstr>Y11 VIP Series “Apprenticeships”.</vt:lpstr>
      <vt:lpstr>Do Now Write down anything you know about Apprenticeships.  Share these with the person next to you.  Everything you need to know about Apprenticeship can be found on www.amazingapprenticeships.com or this link  Now Try the quiz on this link </vt:lpstr>
      <vt:lpstr>PowerPoint Presentation</vt:lpstr>
      <vt:lpstr>Apprenticeship</vt:lpstr>
      <vt:lpstr>Apprenticeships</vt:lpstr>
      <vt:lpstr>Applying for Apprenticeships</vt:lpstr>
      <vt:lpstr>Applying for Apprenticeships</vt:lpstr>
      <vt:lpstr>Applying for Apprenticeships</vt:lpstr>
      <vt:lpstr>Further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slide</dc:title>
  <dc:creator>Robyn Smith</dc:creator>
  <cp:lastModifiedBy>Joseph Ryan</cp:lastModifiedBy>
  <cp:revision>1545</cp:revision>
  <dcterms:created xsi:type="dcterms:W3CDTF">2018-10-19T14:26:26Z</dcterms:created>
  <dcterms:modified xsi:type="dcterms:W3CDTF">2025-09-03T08:43:11Z</dcterms:modified>
</cp:coreProperties>
</file>