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 id="2147483696" r:id="rId3"/>
  </p:sldMasterIdLst>
  <p:notesMasterIdLst>
    <p:notesMasterId r:id="rId26"/>
  </p:notesMasterIdLst>
  <p:sldIdLst>
    <p:sldId id="842" r:id="rId4"/>
    <p:sldId id="846" r:id="rId5"/>
    <p:sldId id="845" r:id="rId6"/>
    <p:sldId id="844" r:id="rId7"/>
    <p:sldId id="847" r:id="rId8"/>
    <p:sldId id="848" r:id="rId9"/>
    <p:sldId id="858" r:id="rId10"/>
    <p:sldId id="849" r:id="rId11"/>
    <p:sldId id="851" r:id="rId12"/>
    <p:sldId id="850" r:id="rId13"/>
    <p:sldId id="852" r:id="rId14"/>
    <p:sldId id="853" r:id="rId15"/>
    <p:sldId id="854" r:id="rId16"/>
    <p:sldId id="857" r:id="rId17"/>
    <p:sldId id="855" r:id="rId18"/>
    <p:sldId id="840" r:id="rId19"/>
    <p:sldId id="856" r:id="rId20"/>
    <p:sldId id="859" r:id="rId21"/>
    <p:sldId id="861" r:id="rId22"/>
    <p:sldId id="860" r:id="rId23"/>
    <p:sldId id="885" r:id="rId24"/>
    <p:sldId id="300" r:id="rId25"/>
  </p:sldIdLst>
  <p:sldSz cx="12192000" cy="6858000"/>
  <p:notesSz cx="6858000" cy="9144000"/>
  <p:embeddedFontLst>
    <p:embeddedFont>
      <p:font typeface="Open Sans" panose="020B0606030504020204" pitchFamily="34" charset="0"/>
      <p:regular r:id="rId27"/>
    </p:embeddedFont>
    <p:embeddedFont>
      <p:font typeface="Open Sans" panose="020B0606030504020204" pitchFamily="3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BD113E-AB4E-D874-9315-1DDF7A0A364F}" name="Emily Adkins" initials="EA" userId="221ef2226ed9685a" providerId="Windows Live"/>
  <p188:author id="{9E6B8E73-77B9-C749-1960-4F789FA7ABEE}" name="Emily Adkins" initials="EA" userId="24de325377db37fc" providerId="Windows Live"/>
  <p188:author id="{08C2F381-1777-245C-43F7-FBA3957C2FC2}" name="Kate Garlick" initials="KG" userId="247d839a940f1946" providerId="Windows Live"/>
  <p188:author id="{DE2173D4-1BC1-96AC-194B-886B5D9930CD}" name="Annabel McDonald" initials="AM" userId="df39f375605b57fc" providerId="Windows Live"/>
  <p188:author id="{CF0DC9EE-8F41-9036-B8EF-80C0D048CCA2}" name="Emily Nash" initials="EN" userId="6117e569c8723fe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ily Nash" initials="EN" lastIdx="68" clrIdx="0">
    <p:extLst>
      <p:ext uri="{19B8F6BF-5375-455C-9EA6-DF929625EA0E}">
        <p15:presenceInfo xmlns:p15="http://schemas.microsoft.com/office/powerpoint/2012/main" userId="6117e569c8723fe2" providerId="Windows Live"/>
      </p:ext>
    </p:extLst>
  </p:cmAuthor>
  <p:cmAuthor id="2" name="Kate Garlick" initials="KG" lastIdx="15" clrIdx="1">
    <p:extLst>
      <p:ext uri="{19B8F6BF-5375-455C-9EA6-DF929625EA0E}">
        <p15:presenceInfo xmlns:p15="http://schemas.microsoft.com/office/powerpoint/2012/main" userId="247d839a940f1946" providerId="Windows Live"/>
      </p:ext>
    </p:extLst>
  </p:cmAuthor>
  <p:cmAuthor id="3" name="Annabel McDonald" initials="AM" lastIdx="21" clrIdx="2">
    <p:extLst>
      <p:ext uri="{19B8F6BF-5375-455C-9EA6-DF929625EA0E}">
        <p15:presenceInfo xmlns:p15="http://schemas.microsoft.com/office/powerpoint/2012/main" userId="df39f375605b57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E6F9F3"/>
    <a:srgbClr val="D6F5EB"/>
    <a:srgbClr val="FFF2CC"/>
    <a:srgbClr val="FFF7E0"/>
    <a:srgbClr val="FFEFE0"/>
    <a:srgbClr val="FFE4CC"/>
    <a:srgbClr val="FFE6EF"/>
    <a:srgbClr val="FFD5E4"/>
    <a:srgbClr val="B78C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056DA8-6F87-48C8-997B-D3A39CBE0865}" v="22" dt="2025-09-03T08:44:37.8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5" autoAdjust="0"/>
    <p:restoredTop sz="91188" autoAdjust="0"/>
  </p:normalViewPr>
  <p:slideViewPr>
    <p:cSldViewPr snapToGrid="0">
      <p:cViewPr varScale="1">
        <p:scale>
          <a:sx n="63" d="100"/>
          <a:sy n="63" d="100"/>
        </p:scale>
        <p:origin x="936"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viewProps" Target="viewProps.xml"/><Relationship Id="rId35"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ph Ryan" userId="8bdb45eb-8861-45cd-a68c-1bbb366aa563" providerId="ADAL" clId="{2B056DA8-6F87-48C8-997B-D3A39CBE0865}"/>
    <pc:docChg chg="undo custSel addSld delSld modSld sldOrd delMainMaster">
      <pc:chgData name="Joseph Ryan" userId="8bdb45eb-8861-45cd-a68c-1bbb366aa563" providerId="ADAL" clId="{2B056DA8-6F87-48C8-997B-D3A39CBE0865}" dt="2025-09-03T08:44:37.858" v="3150"/>
      <pc:docMkLst>
        <pc:docMk/>
      </pc:docMkLst>
      <pc:sldChg chg="del">
        <pc:chgData name="Joseph Ryan" userId="8bdb45eb-8861-45cd-a68c-1bbb366aa563" providerId="ADAL" clId="{2B056DA8-6F87-48C8-997B-D3A39CBE0865}" dt="2025-08-21T14:25:59.094" v="1873" actId="47"/>
        <pc:sldMkLst>
          <pc:docMk/>
          <pc:sldMk cId="3241849567" sldId="729"/>
        </pc:sldMkLst>
      </pc:sldChg>
      <pc:sldChg chg="modSp del mod">
        <pc:chgData name="Joseph Ryan" userId="8bdb45eb-8861-45cd-a68c-1bbb366aa563" providerId="ADAL" clId="{2B056DA8-6F87-48C8-997B-D3A39CBE0865}" dt="2025-08-21T14:20:00.748" v="1377" actId="47"/>
        <pc:sldMkLst>
          <pc:docMk/>
          <pc:sldMk cId="2085879566" sldId="740"/>
        </pc:sldMkLst>
      </pc:sldChg>
      <pc:sldChg chg="del">
        <pc:chgData name="Joseph Ryan" userId="8bdb45eb-8861-45cd-a68c-1bbb366aa563" providerId="ADAL" clId="{2B056DA8-6F87-48C8-997B-D3A39CBE0865}" dt="2025-08-21T14:26:29.495" v="1881" actId="47"/>
        <pc:sldMkLst>
          <pc:docMk/>
          <pc:sldMk cId="1063258938" sldId="745"/>
        </pc:sldMkLst>
      </pc:sldChg>
      <pc:sldChg chg="del">
        <pc:chgData name="Joseph Ryan" userId="8bdb45eb-8861-45cd-a68c-1bbb366aa563" providerId="ADAL" clId="{2B056DA8-6F87-48C8-997B-D3A39CBE0865}" dt="2025-08-21T14:26:25.486" v="1876" actId="47"/>
        <pc:sldMkLst>
          <pc:docMk/>
          <pc:sldMk cId="298777244" sldId="767"/>
        </pc:sldMkLst>
      </pc:sldChg>
      <pc:sldChg chg="del">
        <pc:chgData name="Joseph Ryan" userId="8bdb45eb-8861-45cd-a68c-1bbb366aa563" providerId="ADAL" clId="{2B056DA8-6F87-48C8-997B-D3A39CBE0865}" dt="2025-08-21T14:26:49.439" v="1889" actId="47"/>
        <pc:sldMkLst>
          <pc:docMk/>
          <pc:sldMk cId="1213595438" sldId="786"/>
        </pc:sldMkLst>
      </pc:sldChg>
      <pc:sldChg chg="del">
        <pc:chgData name="Joseph Ryan" userId="8bdb45eb-8861-45cd-a68c-1bbb366aa563" providerId="ADAL" clId="{2B056DA8-6F87-48C8-997B-D3A39CBE0865}" dt="2025-08-21T14:26:15.088" v="1874" actId="47"/>
        <pc:sldMkLst>
          <pc:docMk/>
          <pc:sldMk cId="3572491110" sldId="800"/>
        </pc:sldMkLst>
      </pc:sldChg>
      <pc:sldChg chg="del">
        <pc:chgData name="Joseph Ryan" userId="8bdb45eb-8861-45cd-a68c-1bbb366aa563" providerId="ADAL" clId="{2B056DA8-6F87-48C8-997B-D3A39CBE0865}" dt="2025-08-21T14:26:32.396" v="1885" actId="47"/>
        <pc:sldMkLst>
          <pc:docMk/>
          <pc:sldMk cId="1091125074" sldId="816"/>
        </pc:sldMkLst>
      </pc:sldChg>
      <pc:sldChg chg="del">
        <pc:chgData name="Joseph Ryan" userId="8bdb45eb-8861-45cd-a68c-1bbb366aa563" providerId="ADAL" clId="{2B056DA8-6F87-48C8-997B-D3A39CBE0865}" dt="2025-08-21T14:26:28.107" v="1879" actId="47"/>
        <pc:sldMkLst>
          <pc:docMk/>
          <pc:sldMk cId="486319921" sldId="819"/>
        </pc:sldMkLst>
      </pc:sldChg>
      <pc:sldChg chg="del">
        <pc:chgData name="Joseph Ryan" userId="8bdb45eb-8861-45cd-a68c-1bbb366aa563" providerId="ADAL" clId="{2B056DA8-6F87-48C8-997B-D3A39CBE0865}" dt="2025-08-21T14:26:26.556" v="1877" actId="47"/>
        <pc:sldMkLst>
          <pc:docMk/>
          <pc:sldMk cId="3715897277" sldId="820"/>
        </pc:sldMkLst>
      </pc:sldChg>
      <pc:sldChg chg="del">
        <pc:chgData name="Joseph Ryan" userId="8bdb45eb-8861-45cd-a68c-1bbb366aa563" providerId="ADAL" clId="{2B056DA8-6F87-48C8-997B-D3A39CBE0865}" dt="2025-08-21T14:26:33.768" v="1887" actId="47"/>
        <pc:sldMkLst>
          <pc:docMk/>
          <pc:sldMk cId="3105151095" sldId="831"/>
        </pc:sldMkLst>
      </pc:sldChg>
      <pc:sldChg chg="del">
        <pc:chgData name="Joseph Ryan" userId="8bdb45eb-8861-45cd-a68c-1bbb366aa563" providerId="ADAL" clId="{2B056DA8-6F87-48C8-997B-D3A39CBE0865}" dt="2025-08-21T14:26:34.468" v="1888" actId="47"/>
        <pc:sldMkLst>
          <pc:docMk/>
          <pc:sldMk cId="2185952501" sldId="832"/>
        </pc:sldMkLst>
      </pc:sldChg>
      <pc:sldChg chg="del">
        <pc:chgData name="Joseph Ryan" userId="8bdb45eb-8861-45cd-a68c-1bbb366aa563" providerId="ADAL" clId="{2B056DA8-6F87-48C8-997B-D3A39CBE0865}" dt="2025-08-21T14:26:28.760" v="1880" actId="47"/>
        <pc:sldMkLst>
          <pc:docMk/>
          <pc:sldMk cId="990558186" sldId="834"/>
        </pc:sldMkLst>
      </pc:sldChg>
      <pc:sldChg chg="del">
        <pc:chgData name="Joseph Ryan" userId="8bdb45eb-8861-45cd-a68c-1bbb366aa563" providerId="ADAL" clId="{2B056DA8-6F87-48C8-997B-D3A39CBE0865}" dt="2025-08-21T14:26:30.146" v="1882" actId="47"/>
        <pc:sldMkLst>
          <pc:docMk/>
          <pc:sldMk cId="3284074213" sldId="835"/>
        </pc:sldMkLst>
      </pc:sldChg>
      <pc:sldChg chg="del">
        <pc:chgData name="Joseph Ryan" userId="8bdb45eb-8861-45cd-a68c-1bbb366aa563" providerId="ADAL" clId="{2B056DA8-6F87-48C8-997B-D3A39CBE0865}" dt="2025-08-21T14:26:31.634" v="1884" actId="47"/>
        <pc:sldMkLst>
          <pc:docMk/>
          <pc:sldMk cId="3813773695" sldId="836"/>
        </pc:sldMkLst>
      </pc:sldChg>
      <pc:sldChg chg="del">
        <pc:chgData name="Joseph Ryan" userId="8bdb45eb-8861-45cd-a68c-1bbb366aa563" providerId="ADAL" clId="{2B056DA8-6F87-48C8-997B-D3A39CBE0865}" dt="2025-08-21T14:26:30.911" v="1883" actId="47"/>
        <pc:sldMkLst>
          <pc:docMk/>
          <pc:sldMk cId="1352852503" sldId="837"/>
        </pc:sldMkLst>
      </pc:sldChg>
      <pc:sldChg chg="del">
        <pc:chgData name="Joseph Ryan" userId="8bdb45eb-8861-45cd-a68c-1bbb366aa563" providerId="ADAL" clId="{2B056DA8-6F87-48C8-997B-D3A39CBE0865}" dt="2025-08-21T14:26:27.319" v="1878" actId="47"/>
        <pc:sldMkLst>
          <pc:docMk/>
          <pc:sldMk cId="61880551" sldId="838"/>
        </pc:sldMkLst>
      </pc:sldChg>
      <pc:sldChg chg="add ord">
        <pc:chgData name="Joseph Ryan" userId="8bdb45eb-8861-45cd-a68c-1bbb366aa563" providerId="ADAL" clId="{2B056DA8-6F87-48C8-997B-D3A39CBE0865}" dt="2025-08-22T10:30:31.543" v="2551"/>
        <pc:sldMkLst>
          <pc:docMk/>
          <pc:sldMk cId="594990665" sldId="840"/>
        </pc:sldMkLst>
      </pc:sldChg>
      <pc:sldChg chg="del">
        <pc:chgData name="Joseph Ryan" userId="8bdb45eb-8861-45cd-a68c-1bbb366aa563" providerId="ADAL" clId="{2B056DA8-6F87-48C8-997B-D3A39CBE0865}" dt="2025-08-21T14:26:16.476" v="1875" actId="47"/>
        <pc:sldMkLst>
          <pc:docMk/>
          <pc:sldMk cId="2777784904" sldId="840"/>
        </pc:sldMkLst>
      </pc:sldChg>
      <pc:sldChg chg="del">
        <pc:chgData name="Joseph Ryan" userId="8bdb45eb-8861-45cd-a68c-1bbb366aa563" providerId="ADAL" clId="{2B056DA8-6F87-48C8-997B-D3A39CBE0865}" dt="2025-08-21T14:26:33.089" v="1886" actId="47"/>
        <pc:sldMkLst>
          <pc:docMk/>
          <pc:sldMk cId="1001349078" sldId="841"/>
        </pc:sldMkLst>
      </pc:sldChg>
      <pc:sldChg chg="addSp delSp modSp mod">
        <pc:chgData name="Joseph Ryan" userId="8bdb45eb-8861-45cd-a68c-1bbb366aa563" providerId="ADAL" clId="{2B056DA8-6F87-48C8-997B-D3A39CBE0865}" dt="2025-08-22T10:38:59.511" v="3077" actId="1076"/>
        <pc:sldMkLst>
          <pc:docMk/>
          <pc:sldMk cId="753514207" sldId="842"/>
        </pc:sldMkLst>
        <pc:spChg chg="mod">
          <ac:chgData name="Joseph Ryan" userId="8bdb45eb-8861-45cd-a68c-1bbb366aa563" providerId="ADAL" clId="{2B056DA8-6F87-48C8-997B-D3A39CBE0865}" dt="2025-08-22T10:38:53.719" v="3075" actId="27636"/>
          <ac:spMkLst>
            <pc:docMk/>
            <pc:sldMk cId="753514207" sldId="842"/>
            <ac:spMk id="2" creationId="{4AF87D86-81CE-5031-4EF9-BC1E02425B78}"/>
          </ac:spMkLst>
        </pc:spChg>
        <pc:picChg chg="mod">
          <ac:chgData name="Joseph Ryan" userId="8bdb45eb-8861-45cd-a68c-1bbb366aa563" providerId="ADAL" clId="{2B056DA8-6F87-48C8-997B-D3A39CBE0865}" dt="2025-08-22T10:38:59.511" v="3077" actId="1076"/>
          <ac:picMkLst>
            <pc:docMk/>
            <pc:sldMk cId="753514207" sldId="842"/>
            <ac:picMk id="4" creationId="{C54FF549-CF55-4C7D-B7F6-F88F28DBF203}"/>
          </ac:picMkLst>
        </pc:picChg>
      </pc:sldChg>
      <pc:sldChg chg="modSp del mod">
        <pc:chgData name="Joseph Ryan" userId="8bdb45eb-8861-45cd-a68c-1bbb366aa563" providerId="ADAL" clId="{2B056DA8-6F87-48C8-997B-D3A39CBE0865}" dt="2025-08-22T10:37:40.757" v="3052" actId="2696"/>
        <pc:sldMkLst>
          <pc:docMk/>
          <pc:sldMk cId="238093572" sldId="843"/>
        </pc:sldMkLst>
      </pc:sldChg>
      <pc:sldChg chg="modSp mod">
        <pc:chgData name="Joseph Ryan" userId="8bdb45eb-8861-45cd-a68c-1bbb366aa563" providerId="ADAL" clId="{2B056DA8-6F87-48C8-997B-D3A39CBE0865}" dt="2025-08-22T10:37:01.441" v="3036" actId="20577"/>
        <pc:sldMkLst>
          <pc:docMk/>
          <pc:sldMk cId="2789662269" sldId="845"/>
        </pc:sldMkLst>
        <pc:spChg chg="mod">
          <ac:chgData name="Joseph Ryan" userId="8bdb45eb-8861-45cd-a68c-1bbb366aa563" providerId="ADAL" clId="{2B056DA8-6F87-48C8-997B-D3A39CBE0865}" dt="2025-08-22T10:37:01.441" v="3036" actId="20577"/>
          <ac:spMkLst>
            <pc:docMk/>
            <pc:sldMk cId="2789662269" sldId="845"/>
            <ac:spMk id="2" creationId="{AA3EED99-EEAD-21C5-4F2F-5A7A557A2781}"/>
          </ac:spMkLst>
        </pc:spChg>
      </pc:sldChg>
      <pc:sldChg chg="modSp mod ord">
        <pc:chgData name="Joseph Ryan" userId="8bdb45eb-8861-45cd-a68c-1bbb366aa563" providerId="ADAL" clId="{2B056DA8-6F87-48C8-997B-D3A39CBE0865}" dt="2025-08-22T10:37:37.777" v="3051"/>
        <pc:sldMkLst>
          <pc:docMk/>
          <pc:sldMk cId="2334365650" sldId="846"/>
        </pc:sldMkLst>
        <pc:spChg chg="mod">
          <ac:chgData name="Joseph Ryan" userId="8bdb45eb-8861-45cd-a68c-1bbb366aa563" providerId="ADAL" clId="{2B056DA8-6F87-48C8-997B-D3A39CBE0865}" dt="2025-08-22T10:37:33.324" v="3049" actId="6549"/>
          <ac:spMkLst>
            <pc:docMk/>
            <pc:sldMk cId="2334365650" sldId="846"/>
            <ac:spMk id="2" creationId="{D757F07F-02C4-AF1E-D97E-52BDACB17DA8}"/>
          </ac:spMkLst>
        </pc:spChg>
      </pc:sldChg>
      <pc:sldChg chg="modSp mod">
        <pc:chgData name="Joseph Ryan" userId="8bdb45eb-8861-45cd-a68c-1bbb366aa563" providerId="ADAL" clId="{2B056DA8-6F87-48C8-997B-D3A39CBE0865}" dt="2025-08-21T14:31:16.388" v="2246" actId="207"/>
        <pc:sldMkLst>
          <pc:docMk/>
          <pc:sldMk cId="437935303" sldId="848"/>
        </pc:sldMkLst>
        <pc:spChg chg="mod">
          <ac:chgData name="Joseph Ryan" userId="8bdb45eb-8861-45cd-a68c-1bbb366aa563" providerId="ADAL" clId="{2B056DA8-6F87-48C8-997B-D3A39CBE0865}" dt="2025-08-21T14:31:16.388" v="2246" actId="207"/>
          <ac:spMkLst>
            <pc:docMk/>
            <pc:sldMk cId="437935303" sldId="848"/>
            <ac:spMk id="2" creationId="{68F814C7-BE0F-E967-F968-13F6D65B89A9}"/>
          </ac:spMkLst>
        </pc:spChg>
      </pc:sldChg>
      <pc:sldChg chg="addSp delSp modSp add mod ord">
        <pc:chgData name="Joseph Ryan" userId="8bdb45eb-8861-45cd-a68c-1bbb366aa563" providerId="ADAL" clId="{2B056DA8-6F87-48C8-997B-D3A39CBE0865}" dt="2025-08-22T10:30:39.337" v="2553"/>
        <pc:sldMkLst>
          <pc:docMk/>
          <pc:sldMk cId="183557803" sldId="855"/>
        </pc:sldMkLst>
        <pc:spChg chg="mod">
          <ac:chgData name="Joseph Ryan" userId="8bdb45eb-8861-45cd-a68c-1bbb366aa563" providerId="ADAL" clId="{2B056DA8-6F87-48C8-997B-D3A39CBE0865}" dt="2025-08-21T14:33:59.444" v="2322" actId="20577"/>
          <ac:spMkLst>
            <pc:docMk/>
            <pc:sldMk cId="183557803" sldId="855"/>
            <ac:spMk id="2" creationId="{FAAEDEB7-56EC-07C1-7659-F8F088E0369C}"/>
          </ac:spMkLst>
        </pc:spChg>
      </pc:sldChg>
      <pc:sldChg chg="delSp modSp add mod">
        <pc:chgData name="Joseph Ryan" userId="8bdb45eb-8861-45cd-a68c-1bbb366aa563" providerId="ADAL" clId="{2B056DA8-6F87-48C8-997B-D3A39CBE0865}" dt="2025-08-21T14:37:43.840" v="2503" actId="20577"/>
        <pc:sldMkLst>
          <pc:docMk/>
          <pc:sldMk cId="3111999282" sldId="856"/>
        </pc:sldMkLst>
        <pc:spChg chg="mod">
          <ac:chgData name="Joseph Ryan" userId="8bdb45eb-8861-45cd-a68c-1bbb366aa563" providerId="ADAL" clId="{2B056DA8-6F87-48C8-997B-D3A39CBE0865}" dt="2025-08-21T14:37:43.840" v="2503" actId="20577"/>
          <ac:spMkLst>
            <pc:docMk/>
            <pc:sldMk cId="3111999282" sldId="856"/>
            <ac:spMk id="2" creationId="{1C03E4B2-B2D2-0694-B3DF-06E7EF3AF289}"/>
          </ac:spMkLst>
        </pc:spChg>
      </pc:sldChg>
      <pc:sldChg chg="addSp modSp add mod">
        <pc:chgData name="Joseph Ryan" userId="8bdb45eb-8861-45cd-a68c-1bbb366aa563" providerId="ADAL" clId="{2B056DA8-6F87-48C8-997B-D3A39CBE0865}" dt="2025-08-21T14:35:06.515" v="2340" actId="20577"/>
        <pc:sldMkLst>
          <pc:docMk/>
          <pc:sldMk cId="277779334" sldId="857"/>
        </pc:sldMkLst>
        <pc:spChg chg="mod">
          <ac:chgData name="Joseph Ryan" userId="8bdb45eb-8861-45cd-a68c-1bbb366aa563" providerId="ADAL" clId="{2B056DA8-6F87-48C8-997B-D3A39CBE0865}" dt="2025-08-21T14:35:06.515" v="2340" actId="20577"/>
          <ac:spMkLst>
            <pc:docMk/>
            <pc:sldMk cId="277779334" sldId="857"/>
            <ac:spMk id="2" creationId="{6565C89F-09E4-B670-D611-A5EE3BB916FF}"/>
          </ac:spMkLst>
        </pc:spChg>
        <pc:picChg chg="add mod">
          <ac:chgData name="Joseph Ryan" userId="8bdb45eb-8861-45cd-a68c-1bbb366aa563" providerId="ADAL" clId="{2B056DA8-6F87-48C8-997B-D3A39CBE0865}" dt="2025-08-21T14:10:55.405" v="597" actId="1076"/>
          <ac:picMkLst>
            <pc:docMk/>
            <pc:sldMk cId="277779334" sldId="857"/>
            <ac:picMk id="3" creationId="{9F303BF4-9AFE-35F1-2186-1AD8CCADC6EC}"/>
          </ac:picMkLst>
        </pc:picChg>
      </pc:sldChg>
      <pc:sldChg chg="new del">
        <pc:chgData name="Joseph Ryan" userId="8bdb45eb-8861-45cd-a68c-1bbb366aa563" providerId="ADAL" clId="{2B056DA8-6F87-48C8-997B-D3A39CBE0865}" dt="2025-08-21T14:12:55.563" v="667" actId="680"/>
        <pc:sldMkLst>
          <pc:docMk/>
          <pc:sldMk cId="1905708225" sldId="858"/>
        </pc:sldMkLst>
      </pc:sldChg>
      <pc:sldChg chg="delSp modSp add mod">
        <pc:chgData name="Joseph Ryan" userId="8bdb45eb-8861-45cd-a68c-1bbb366aa563" providerId="ADAL" clId="{2B056DA8-6F87-48C8-997B-D3A39CBE0865}" dt="2025-08-21T14:34:49.957" v="2329" actId="1076"/>
        <pc:sldMkLst>
          <pc:docMk/>
          <pc:sldMk cId="2322357127" sldId="858"/>
        </pc:sldMkLst>
        <pc:spChg chg="mod">
          <ac:chgData name="Joseph Ryan" userId="8bdb45eb-8861-45cd-a68c-1bbb366aa563" providerId="ADAL" clId="{2B056DA8-6F87-48C8-997B-D3A39CBE0865}" dt="2025-08-21T14:34:49.957" v="2329" actId="1076"/>
          <ac:spMkLst>
            <pc:docMk/>
            <pc:sldMk cId="2322357127" sldId="858"/>
            <ac:spMk id="2" creationId="{C64E23A4-D3E3-C112-FAC0-2ABEB43BBBF5}"/>
          </ac:spMkLst>
        </pc:spChg>
      </pc:sldChg>
      <pc:sldChg chg="addSp delSp modSp add mod delAnim modAnim">
        <pc:chgData name="Joseph Ryan" userId="8bdb45eb-8861-45cd-a68c-1bbb366aa563" providerId="ADAL" clId="{2B056DA8-6F87-48C8-997B-D3A39CBE0865}" dt="2025-08-21T14:35:34.223" v="2346" actId="21"/>
        <pc:sldMkLst>
          <pc:docMk/>
          <pc:sldMk cId="363656603" sldId="859"/>
        </pc:sldMkLst>
        <pc:spChg chg="mod">
          <ac:chgData name="Joseph Ryan" userId="8bdb45eb-8861-45cd-a68c-1bbb366aa563" providerId="ADAL" clId="{2B056DA8-6F87-48C8-997B-D3A39CBE0865}" dt="2025-08-21T14:35:19.583" v="2343" actId="113"/>
          <ac:spMkLst>
            <pc:docMk/>
            <pc:sldMk cId="363656603" sldId="859"/>
            <ac:spMk id="2" creationId="{2E837BA9-BD6E-5AEF-6690-3EF6EEFA2113}"/>
          </ac:spMkLst>
        </pc:spChg>
      </pc:sldChg>
      <pc:sldChg chg="modSp new mod">
        <pc:chgData name="Joseph Ryan" userId="8bdb45eb-8861-45cd-a68c-1bbb366aa563" providerId="ADAL" clId="{2B056DA8-6F87-48C8-997B-D3A39CBE0865}" dt="2025-08-21T14:38:19.153" v="2512" actId="20577"/>
        <pc:sldMkLst>
          <pc:docMk/>
          <pc:sldMk cId="607408639" sldId="860"/>
        </pc:sldMkLst>
        <pc:spChg chg="mod">
          <ac:chgData name="Joseph Ryan" userId="8bdb45eb-8861-45cd-a68c-1bbb366aa563" providerId="ADAL" clId="{2B056DA8-6F87-48C8-997B-D3A39CBE0865}" dt="2025-08-21T14:38:19.153" v="2512" actId="20577"/>
          <ac:spMkLst>
            <pc:docMk/>
            <pc:sldMk cId="607408639" sldId="860"/>
            <ac:spMk id="2" creationId="{EA693A57-92EF-888E-FB3F-7A3A67134161}"/>
          </ac:spMkLst>
        </pc:spChg>
        <pc:spChg chg="mod">
          <ac:chgData name="Joseph Ryan" userId="8bdb45eb-8861-45cd-a68c-1bbb366aa563" providerId="ADAL" clId="{2B056DA8-6F87-48C8-997B-D3A39CBE0865}" dt="2025-08-21T14:37:20.436" v="2464" actId="113"/>
          <ac:spMkLst>
            <pc:docMk/>
            <pc:sldMk cId="607408639" sldId="860"/>
            <ac:spMk id="3" creationId="{FC68E073-49CE-5D42-0B11-DC8E568D3F39}"/>
          </ac:spMkLst>
        </pc:spChg>
      </pc:sldChg>
      <pc:sldChg chg="addSp delSp modSp new mod delAnim modAnim">
        <pc:chgData name="Joseph Ryan" userId="8bdb45eb-8861-45cd-a68c-1bbb366aa563" providerId="ADAL" clId="{2B056DA8-6F87-48C8-997B-D3A39CBE0865}" dt="2025-08-21T14:36:33.892" v="2359" actId="1076"/>
        <pc:sldMkLst>
          <pc:docMk/>
          <pc:sldMk cId="125987929" sldId="861"/>
        </pc:sldMkLst>
        <pc:picChg chg="add mod">
          <ac:chgData name="Joseph Ryan" userId="8bdb45eb-8861-45cd-a68c-1bbb366aa563" providerId="ADAL" clId="{2B056DA8-6F87-48C8-997B-D3A39CBE0865}" dt="2025-08-21T14:36:23.933" v="2356" actId="1076"/>
          <ac:picMkLst>
            <pc:docMk/>
            <pc:sldMk cId="125987929" sldId="861"/>
            <ac:picMk id="4" creationId="{89B979C1-75EE-EFC5-0499-D0939AFCF940}"/>
          </ac:picMkLst>
        </pc:picChg>
        <pc:picChg chg="add mod">
          <ac:chgData name="Joseph Ryan" userId="8bdb45eb-8861-45cd-a68c-1bbb366aa563" providerId="ADAL" clId="{2B056DA8-6F87-48C8-997B-D3A39CBE0865}" dt="2025-08-21T14:36:33.892" v="2359" actId="1076"/>
          <ac:picMkLst>
            <pc:docMk/>
            <pc:sldMk cId="125987929" sldId="861"/>
            <ac:picMk id="6" creationId="{21796DE2-EC9B-A955-C30A-CB5D548708A7}"/>
          </ac:picMkLst>
        </pc:picChg>
        <pc:picChg chg="add mod">
          <ac:chgData name="Joseph Ryan" userId="8bdb45eb-8861-45cd-a68c-1bbb366aa563" providerId="ADAL" clId="{2B056DA8-6F87-48C8-997B-D3A39CBE0865}" dt="2025-08-21T14:36:31.311" v="2358" actId="1076"/>
          <ac:picMkLst>
            <pc:docMk/>
            <pc:sldMk cId="125987929" sldId="861"/>
            <ac:picMk id="9" creationId="{53745B79-4232-23D4-3DC8-8D2B1EC5F422}"/>
          </ac:picMkLst>
        </pc:picChg>
      </pc:sldChg>
      <pc:sldChg chg="addSp delSp modSp new del mod">
        <pc:chgData name="Joseph Ryan" userId="8bdb45eb-8861-45cd-a68c-1bbb366aa563" providerId="ADAL" clId="{2B056DA8-6F87-48C8-997B-D3A39CBE0865}" dt="2025-08-22T11:18:18.192" v="3149" actId="2696"/>
        <pc:sldMkLst>
          <pc:docMk/>
          <pc:sldMk cId="2267027644" sldId="862"/>
        </pc:sldMkLst>
      </pc:sldChg>
      <pc:sldChg chg="add">
        <pc:chgData name="Joseph Ryan" userId="8bdb45eb-8861-45cd-a68c-1bbb366aa563" providerId="ADAL" clId="{2B056DA8-6F87-48C8-997B-D3A39CBE0865}" dt="2025-09-03T08:44:37.858" v="3150"/>
        <pc:sldMkLst>
          <pc:docMk/>
          <pc:sldMk cId="3228085206" sldId="885"/>
        </pc:sldMkLst>
      </pc:sldChg>
      <pc:sldMasterChg chg="del delSldLayout">
        <pc:chgData name="Joseph Ryan" userId="8bdb45eb-8861-45cd-a68c-1bbb366aa563" providerId="ADAL" clId="{2B056DA8-6F87-48C8-997B-D3A39CBE0865}" dt="2025-08-21T14:26:49.439" v="1889" actId="47"/>
        <pc:sldMasterMkLst>
          <pc:docMk/>
          <pc:sldMasterMk cId="3871464746" sldId="2147483684"/>
        </pc:sldMasterMkLst>
        <pc:sldLayoutChg chg="del">
          <pc:chgData name="Joseph Ryan" userId="8bdb45eb-8861-45cd-a68c-1bbb366aa563" providerId="ADAL" clId="{2B056DA8-6F87-48C8-997B-D3A39CBE0865}" dt="2025-08-21T14:26:49.439" v="1889" actId="47"/>
          <pc:sldLayoutMkLst>
            <pc:docMk/>
            <pc:sldMasterMk cId="3871464746" sldId="2147483684"/>
            <pc:sldLayoutMk cId="2103858981" sldId="2147483685"/>
          </pc:sldLayoutMkLst>
        </pc:sldLayoutChg>
        <pc:sldLayoutChg chg="del">
          <pc:chgData name="Joseph Ryan" userId="8bdb45eb-8861-45cd-a68c-1bbb366aa563" providerId="ADAL" clId="{2B056DA8-6F87-48C8-997B-D3A39CBE0865}" dt="2025-08-21T14:26:49.439" v="1889" actId="47"/>
          <pc:sldLayoutMkLst>
            <pc:docMk/>
            <pc:sldMasterMk cId="3871464746" sldId="2147483684"/>
            <pc:sldLayoutMk cId="3025228640" sldId="2147483686"/>
          </pc:sldLayoutMkLst>
        </pc:sldLayoutChg>
        <pc:sldLayoutChg chg="del">
          <pc:chgData name="Joseph Ryan" userId="8bdb45eb-8861-45cd-a68c-1bbb366aa563" providerId="ADAL" clId="{2B056DA8-6F87-48C8-997B-D3A39CBE0865}" dt="2025-08-21T14:26:49.439" v="1889" actId="47"/>
          <pc:sldLayoutMkLst>
            <pc:docMk/>
            <pc:sldMasterMk cId="3871464746" sldId="2147483684"/>
            <pc:sldLayoutMk cId="1865393351" sldId="2147483687"/>
          </pc:sldLayoutMkLst>
        </pc:sldLayoutChg>
        <pc:sldLayoutChg chg="del">
          <pc:chgData name="Joseph Ryan" userId="8bdb45eb-8861-45cd-a68c-1bbb366aa563" providerId="ADAL" clId="{2B056DA8-6F87-48C8-997B-D3A39CBE0865}" dt="2025-08-21T14:26:49.439" v="1889" actId="47"/>
          <pc:sldLayoutMkLst>
            <pc:docMk/>
            <pc:sldMasterMk cId="3871464746" sldId="2147483684"/>
            <pc:sldLayoutMk cId="3681670061" sldId="2147483688"/>
          </pc:sldLayoutMkLst>
        </pc:sldLayoutChg>
        <pc:sldLayoutChg chg="del">
          <pc:chgData name="Joseph Ryan" userId="8bdb45eb-8861-45cd-a68c-1bbb366aa563" providerId="ADAL" clId="{2B056DA8-6F87-48C8-997B-D3A39CBE0865}" dt="2025-08-21T14:26:49.439" v="1889" actId="47"/>
          <pc:sldLayoutMkLst>
            <pc:docMk/>
            <pc:sldMasterMk cId="3871464746" sldId="2147483684"/>
            <pc:sldLayoutMk cId="1021498625" sldId="2147483689"/>
          </pc:sldLayoutMkLst>
        </pc:sldLayoutChg>
        <pc:sldLayoutChg chg="del">
          <pc:chgData name="Joseph Ryan" userId="8bdb45eb-8861-45cd-a68c-1bbb366aa563" providerId="ADAL" clId="{2B056DA8-6F87-48C8-997B-D3A39CBE0865}" dt="2025-08-21T14:26:49.439" v="1889" actId="47"/>
          <pc:sldLayoutMkLst>
            <pc:docMk/>
            <pc:sldMasterMk cId="3871464746" sldId="2147483684"/>
            <pc:sldLayoutMk cId="3998808562" sldId="2147483690"/>
          </pc:sldLayoutMkLst>
        </pc:sldLayoutChg>
        <pc:sldLayoutChg chg="del">
          <pc:chgData name="Joseph Ryan" userId="8bdb45eb-8861-45cd-a68c-1bbb366aa563" providerId="ADAL" clId="{2B056DA8-6F87-48C8-997B-D3A39CBE0865}" dt="2025-08-21T14:26:49.439" v="1889" actId="47"/>
          <pc:sldLayoutMkLst>
            <pc:docMk/>
            <pc:sldMasterMk cId="3871464746" sldId="2147483684"/>
            <pc:sldLayoutMk cId="2393265423" sldId="2147483691"/>
          </pc:sldLayoutMkLst>
        </pc:sldLayoutChg>
        <pc:sldLayoutChg chg="del">
          <pc:chgData name="Joseph Ryan" userId="8bdb45eb-8861-45cd-a68c-1bbb366aa563" providerId="ADAL" clId="{2B056DA8-6F87-48C8-997B-D3A39CBE0865}" dt="2025-08-21T14:26:49.439" v="1889" actId="47"/>
          <pc:sldLayoutMkLst>
            <pc:docMk/>
            <pc:sldMasterMk cId="3871464746" sldId="2147483684"/>
            <pc:sldLayoutMk cId="4508941" sldId="2147483692"/>
          </pc:sldLayoutMkLst>
        </pc:sldLayoutChg>
        <pc:sldLayoutChg chg="del">
          <pc:chgData name="Joseph Ryan" userId="8bdb45eb-8861-45cd-a68c-1bbb366aa563" providerId="ADAL" clId="{2B056DA8-6F87-48C8-997B-D3A39CBE0865}" dt="2025-08-21T14:26:49.439" v="1889" actId="47"/>
          <pc:sldLayoutMkLst>
            <pc:docMk/>
            <pc:sldMasterMk cId="3871464746" sldId="2147483684"/>
            <pc:sldLayoutMk cId="239936497" sldId="2147483693"/>
          </pc:sldLayoutMkLst>
        </pc:sldLayoutChg>
        <pc:sldLayoutChg chg="del">
          <pc:chgData name="Joseph Ryan" userId="8bdb45eb-8861-45cd-a68c-1bbb366aa563" providerId="ADAL" clId="{2B056DA8-6F87-48C8-997B-D3A39CBE0865}" dt="2025-08-21T14:26:49.439" v="1889" actId="47"/>
          <pc:sldLayoutMkLst>
            <pc:docMk/>
            <pc:sldMasterMk cId="3871464746" sldId="2147483684"/>
            <pc:sldLayoutMk cId="3935667693" sldId="2147483694"/>
          </pc:sldLayoutMkLst>
        </pc:sldLayoutChg>
        <pc:sldLayoutChg chg="del">
          <pc:chgData name="Joseph Ryan" userId="8bdb45eb-8861-45cd-a68c-1bbb366aa563" providerId="ADAL" clId="{2B056DA8-6F87-48C8-997B-D3A39CBE0865}" dt="2025-08-21T14:26:49.439" v="1889" actId="47"/>
          <pc:sldLayoutMkLst>
            <pc:docMk/>
            <pc:sldMasterMk cId="3871464746" sldId="2147483684"/>
            <pc:sldLayoutMk cId="1384930345" sldId="214748369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B08074-1A82-4276-BC9C-9F1654D2C295}" type="datetimeFigureOut">
              <a:rPr lang="en-GB" smtClean="0"/>
              <a:t>03/09/2025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0323D7-8D74-402A-B74C-D1093F83EA20}" type="slidenum">
              <a:rPr lang="en-GB" smtClean="0"/>
              <a:t>‹#›</a:t>
            </a:fld>
            <a:endParaRPr lang="en-GB"/>
          </a:p>
        </p:txBody>
      </p:sp>
    </p:spTree>
    <p:extLst>
      <p:ext uri="{BB962C8B-B14F-4D97-AF65-F5344CB8AC3E}">
        <p14:creationId xmlns:p14="http://schemas.microsoft.com/office/powerpoint/2010/main" val="3703855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dirty="0">
                <a:solidFill>
                  <a:srgbClr val="000000"/>
                </a:solidFill>
                <a:effectLst/>
                <a:latin typeface="Open Sans" panose="020B0606030504020204" pitchFamily="34" charset="0"/>
                <a:ea typeface="Times New Roman" panose="02020603050405020304" pitchFamily="18" charset="0"/>
              </a:rPr>
              <a:t>Teacher’s notes:</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Open Sans" panose="020B0606030504020204" pitchFamily="34" charset="0"/>
                <a:ea typeface="Times New Roman" panose="02020603050405020304" pitchFamily="18" charset="0"/>
              </a:rPr>
              <a:t>The purpose of this activity is for students to consider the sources of information available to them whilst researching post-16 pathways. Students are to note down whether or not they have made use of these sources of information yet, considering their potential usefulness. E.g. 1 = YES. </a:t>
            </a:r>
          </a:p>
          <a:p>
            <a:endParaRPr lang="en-GB" sz="1800" dirty="0">
              <a:effectLst/>
              <a:latin typeface="Times New Roman" panose="02020603050405020304" pitchFamily="18" charset="0"/>
              <a:ea typeface="Times New Roman" panose="02020603050405020304" pitchFamily="18" charset="0"/>
            </a:endParaRPr>
          </a:p>
          <a:p>
            <a:r>
              <a:rPr lang="en-GB" sz="1800" u="sng" dirty="0">
                <a:solidFill>
                  <a:srgbClr val="000000"/>
                </a:solidFill>
                <a:effectLst/>
                <a:latin typeface="Open Sans" panose="020B0606030504020204" pitchFamily="34" charset="0"/>
                <a:ea typeface="Times New Roman" panose="02020603050405020304" pitchFamily="18" charset="0"/>
              </a:rPr>
              <a:t>Stretching activities:</a:t>
            </a:r>
            <a:r>
              <a:rPr lang="en-GB" sz="1800" dirty="0">
                <a:solidFill>
                  <a:srgbClr val="000000"/>
                </a:solidFill>
                <a:effectLst/>
                <a:latin typeface="Open Sans" panose="020B0606030504020204" pitchFamily="34" charset="0"/>
                <a:ea typeface="Times New Roman" panose="02020603050405020304" pitchFamily="18" charset="0"/>
              </a:rPr>
              <a:t> </a:t>
            </a:r>
          </a:p>
          <a:p>
            <a:pPr marL="285750" indent="-285750">
              <a:buFont typeface="Arial" panose="020B0604020202020204" pitchFamily="34" charset="0"/>
              <a:buChar char="•"/>
            </a:pPr>
            <a:r>
              <a:rPr lang="en-GB" sz="1800" dirty="0">
                <a:solidFill>
                  <a:srgbClr val="000000"/>
                </a:solidFill>
                <a:effectLst/>
                <a:latin typeface="Open Sans" panose="020B0606030504020204" pitchFamily="34" charset="0"/>
                <a:ea typeface="Times New Roman" panose="02020603050405020304" pitchFamily="18" charset="0"/>
              </a:rPr>
              <a:t>Select the information source you think you’d find the most useful and explain why.</a:t>
            </a:r>
          </a:p>
          <a:p>
            <a:pPr marL="285750" indent="-285750">
              <a:buFont typeface="Arial" panose="020B0604020202020204" pitchFamily="34" charset="0"/>
              <a:buChar char="•"/>
            </a:pPr>
            <a:r>
              <a:rPr lang="en-GB" sz="1800" dirty="0">
                <a:solidFill>
                  <a:srgbClr val="000000"/>
                </a:solidFill>
                <a:effectLst/>
                <a:latin typeface="Open Sans" panose="020B0606030504020204" pitchFamily="34" charset="0"/>
                <a:ea typeface="Times New Roman" panose="02020603050405020304" pitchFamily="18" charset="0"/>
              </a:rPr>
              <a:t>Where else could you look for information about post-16 options? </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Open Sans" panose="020B0606030504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r>
              <a:rPr lang="en-GB" sz="1800" u="sng" dirty="0">
                <a:solidFill>
                  <a:srgbClr val="000000"/>
                </a:solidFill>
                <a:effectLst/>
                <a:latin typeface="Open Sans" panose="020B0606030504020204" pitchFamily="34" charset="0"/>
                <a:ea typeface="Times New Roman" panose="02020603050405020304" pitchFamily="18" charset="0"/>
              </a:rPr>
              <a:t>Suggested answers: </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Open Sans" panose="020B0606030504020204" pitchFamily="34" charset="0"/>
                <a:ea typeface="Times New Roman" panose="02020603050405020304" pitchFamily="18" charset="0"/>
              </a:rPr>
              <a:t>Students will have their own opinions about which sources of information they find trustworthy and accessible. They may wish to consider the following:</a:t>
            </a: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b="1" dirty="0">
                <a:solidFill>
                  <a:srgbClr val="000000"/>
                </a:solidFill>
                <a:effectLst/>
                <a:latin typeface="Open Sans" panose="020B0606030504020204" pitchFamily="34" charset="0"/>
                <a:ea typeface="Times New Roman" panose="02020603050405020304" pitchFamily="18" charset="0"/>
              </a:rPr>
              <a:t>Conversations with others: </a:t>
            </a:r>
            <a:r>
              <a:rPr lang="en-GB" sz="1800" dirty="0">
                <a:solidFill>
                  <a:srgbClr val="000000"/>
                </a:solidFill>
                <a:effectLst/>
                <a:latin typeface="Open Sans" panose="020B0606030504020204" pitchFamily="34" charset="0"/>
                <a:ea typeface="Times New Roman" panose="02020603050405020304" pitchFamily="18" charset="0"/>
              </a:rPr>
              <a:t>Talking to other people about your post-16 pathway options is usually a great idea! Just remember that someone else’s preference for the ‘right’ pathway may differ from your own preference. For</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solidFill>
                  <a:srgbClr val="000000"/>
                </a:solidFill>
                <a:effectLst/>
                <a:latin typeface="Open Sans" panose="020B0606030504020204" pitchFamily="34" charset="0"/>
                <a:ea typeface="Times New Roman" panose="02020603050405020304" pitchFamily="18" charset="0"/>
              </a:rPr>
              <a:t>example, most of your friends may be going to college, but you wish to do an apprenticeship. It’s important to select the pathway that’s right for </a:t>
            </a:r>
            <a:r>
              <a:rPr lang="en-GB" sz="1800" u="sng" dirty="0">
                <a:solidFill>
                  <a:srgbClr val="000000"/>
                </a:solidFill>
                <a:effectLst/>
                <a:latin typeface="Open Sans" panose="020B0606030504020204" pitchFamily="34" charset="0"/>
                <a:ea typeface="Times New Roman" panose="02020603050405020304" pitchFamily="18" charset="0"/>
              </a:rPr>
              <a:t>you</a:t>
            </a:r>
            <a:r>
              <a:rPr lang="en-GB" sz="1800" dirty="0">
                <a:solidFill>
                  <a:srgbClr val="000000"/>
                </a:solidFill>
                <a:effectLst/>
                <a:latin typeface="Open Sans" panose="020B0606030504020204" pitchFamily="34" charset="0"/>
                <a:ea typeface="Times New Roman" panose="02020603050405020304" pitchFamily="18" charset="0"/>
              </a:rPr>
              <a:t>, not for other people. </a:t>
            </a: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b="1" dirty="0">
                <a:solidFill>
                  <a:srgbClr val="000000"/>
                </a:solidFill>
                <a:effectLst/>
                <a:latin typeface="Open Sans" panose="020B0606030504020204" pitchFamily="34" charset="0"/>
                <a:ea typeface="Times New Roman" panose="02020603050405020304" pitchFamily="18" charset="0"/>
              </a:rPr>
              <a:t>Research using social media and blogs:</a:t>
            </a:r>
            <a:r>
              <a:rPr lang="en-GB" sz="1800" dirty="0">
                <a:solidFill>
                  <a:srgbClr val="000000"/>
                </a:solidFill>
                <a:effectLst/>
                <a:latin typeface="Open Sans" panose="020B0606030504020204" pitchFamily="34" charset="0"/>
                <a:ea typeface="Times New Roman" panose="02020603050405020304" pitchFamily="18" charset="0"/>
              </a:rPr>
              <a:t> Whilst there are some great career-based blogs, vlogs, and social media pages that exist, remember that anyone can create them – be aware of potential bias and always fact-check the content using reliable sources like the Unifrog Know-how library. </a:t>
            </a:r>
            <a:endParaRPr lang="en-GB" sz="1800" dirty="0">
              <a:effectLst/>
              <a:latin typeface="Times New Roman" panose="02020603050405020304" pitchFamily="18" charset="0"/>
              <a:ea typeface="Times New Roman" panose="02020603050405020304" pitchFamily="18" charset="0"/>
            </a:endParaRPr>
          </a:p>
          <a:p>
            <a:endParaRPr lang="en-GB" sz="1800" dirty="0">
              <a:effectLst/>
              <a:latin typeface="Times New Roman" panose="02020603050405020304" pitchFamily="18" charset="0"/>
              <a:ea typeface="Times New Roman" panose="02020603050405020304" pitchFamily="18" charset="0"/>
            </a:endParaRPr>
          </a:p>
          <a:p>
            <a:pPr marL="0" indent="0">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709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0323D7-8D74-402A-B74C-D1093F83EA20}" type="slidenum">
              <a:rPr lang="en-GB" smtClean="0"/>
              <a:t>22</a:t>
            </a:fld>
            <a:endParaRPr lang="en-GB"/>
          </a:p>
        </p:txBody>
      </p:sp>
    </p:spTree>
    <p:extLst>
      <p:ext uri="{BB962C8B-B14F-4D97-AF65-F5344CB8AC3E}">
        <p14:creationId xmlns:p14="http://schemas.microsoft.com/office/powerpoint/2010/main" val="3833959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50BB-9938-4958-ACF3-3DD2ABEF2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516EB9-FCA2-4438-98EB-59BE04AC3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2E6272-A3CC-4AB9-9DA2-ECC998FE54B1}"/>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5" name="Footer Placeholder 4">
            <a:extLst>
              <a:ext uri="{FF2B5EF4-FFF2-40B4-BE49-F238E27FC236}">
                <a16:creationId xmlns:a16="http://schemas.microsoft.com/office/drawing/2014/main" id="{4F88AE44-FE61-4949-B1D7-A22F6E76B6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4CB759-A80B-402B-9592-4DC3995DFE1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76573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B2F1-A7BE-443C-90A4-300D3C2168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374585-CCD9-44C0-A8BA-517E69A86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65184-EFAC-4E7C-97CA-FC4B7645B95A}"/>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5" name="Footer Placeholder 4">
            <a:extLst>
              <a:ext uri="{FF2B5EF4-FFF2-40B4-BE49-F238E27FC236}">
                <a16:creationId xmlns:a16="http://schemas.microsoft.com/office/drawing/2014/main" id="{B5153A81-B338-4EF9-ACBC-A371BA56F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2925E-548A-4E9E-A5A7-EA7C190A1CF8}"/>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540359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05DE64-4CD1-4A85-BECD-A1E696A98E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CD0C31-E0B3-40D4-A55A-290A153039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F7440-525A-4874-96D9-33C40953FD77}"/>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5" name="Footer Placeholder 4">
            <a:extLst>
              <a:ext uri="{FF2B5EF4-FFF2-40B4-BE49-F238E27FC236}">
                <a16:creationId xmlns:a16="http://schemas.microsoft.com/office/drawing/2014/main" id="{F0C492D6-A6D8-4B81-8A5B-9ED63941F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60AAB-3EDE-407E-A6D6-B7ADB29AD7A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520275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50BB-9938-4958-ACF3-3DD2ABEF2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516EB9-FCA2-4438-98EB-59BE04AC3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2E6272-A3CC-4AB9-9DA2-ECC998FE54B1}"/>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5" name="Footer Placeholder 4">
            <a:extLst>
              <a:ext uri="{FF2B5EF4-FFF2-40B4-BE49-F238E27FC236}">
                <a16:creationId xmlns:a16="http://schemas.microsoft.com/office/drawing/2014/main" id="{4F88AE44-FE61-4949-B1D7-A22F6E76B6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4CB759-A80B-402B-9592-4DC3995DFE1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056579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C33A-2654-4D07-8A0D-3AD1FFCB6F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E02DC0-D5BD-4CC7-B833-BA3BFEAE8F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75888-B93F-49F5-8A69-2C00511DC9AE}"/>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5" name="Footer Placeholder 4">
            <a:extLst>
              <a:ext uri="{FF2B5EF4-FFF2-40B4-BE49-F238E27FC236}">
                <a16:creationId xmlns:a16="http://schemas.microsoft.com/office/drawing/2014/main" id="{FA7BE509-A786-48DC-80FA-1E4C2B904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E1B51-C837-4A22-AB12-21055F3B13AC}"/>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166031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F338-3078-4A19-8CA0-6B0B198A7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F470FE-8982-4EAD-B101-C8FF16FC1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C20C1-5F2B-4528-B4B1-9BB42FB0876A}"/>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5" name="Footer Placeholder 4">
            <a:extLst>
              <a:ext uri="{FF2B5EF4-FFF2-40B4-BE49-F238E27FC236}">
                <a16:creationId xmlns:a16="http://schemas.microsoft.com/office/drawing/2014/main" id="{9102CABF-69AD-4BD8-9C18-072D2B195C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90493-36B0-437C-B153-F2A2F518655F}"/>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067388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FBFF-7BBC-41C5-8661-45E62004E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CE8B72-5509-40C1-8606-6947F1D909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5C56CA-B1E9-4D5F-8868-CCFDACDF45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49D1AD-EA99-4EF3-86D7-70C6C4A6F828}"/>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6" name="Footer Placeholder 5">
            <a:extLst>
              <a:ext uri="{FF2B5EF4-FFF2-40B4-BE49-F238E27FC236}">
                <a16:creationId xmlns:a16="http://schemas.microsoft.com/office/drawing/2014/main" id="{FFB91B4A-ABE3-4699-A315-B167F00B2B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2D8AD-27CD-4010-B9D8-6F0F43406EC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770314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F9F7-E92E-4E1A-8DC4-48F5C1F20A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AEF68B-713B-4003-A138-4D24B46AA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69BFC5-1A68-49EA-89A3-08D24A4DE0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97A59A-FDB8-44C7-8974-161CFC171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CDA72C-1FDF-4D3C-A016-7D19679C2D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A5626F-4DA9-416A-A68F-43036AE8BCA3}"/>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8" name="Footer Placeholder 7">
            <a:extLst>
              <a:ext uri="{FF2B5EF4-FFF2-40B4-BE49-F238E27FC236}">
                <a16:creationId xmlns:a16="http://schemas.microsoft.com/office/drawing/2014/main" id="{6211EC45-70C7-410E-A0DC-F2EE40E2A8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26EFEA-73C3-40B8-98BF-A1F39CB75D00}"/>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37185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A396-8030-411E-B560-3725009274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65C3D-E601-42E7-A71B-32B852BF516D}"/>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4" name="Footer Placeholder 3">
            <a:extLst>
              <a:ext uri="{FF2B5EF4-FFF2-40B4-BE49-F238E27FC236}">
                <a16:creationId xmlns:a16="http://schemas.microsoft.com/office/drawing/2014/main" id="{4DA3299D-F48C-4182-9944-50CF9B8773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D54F88-0784-4E29-B071-93D330224142}"/>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212153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1578B-DFDA-49E9-84CE-5FF8DDFB4EF4}"/>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3" name="Footer Placeholder 2">
            <a:extLst>
              <a:ext uri="{FF2B5EF4-FFF2-40B4-BE49-F238E27FC236}">
                <a16:creationId xmlns:a16="http://schemas.microsoft.com/office/drawing/2014/main" id="{8146302E-26F7-417E-A9EB-1C83730181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A8D2BA-2385-47F1-8E89-D816CBEB37DE}"/>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1673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121A-C2DC-40FB-A647-4AD8566EB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C4B9E0-A19A-4870-BA1D-3298D950C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3C0EB8-FC1F-471A-97D7-BB2D60B1C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223B42-A846-43BD-9AAD-2E24A88EDDEA}"/>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6" name="Footer Placeholder 5">
            <a:extLst>
              <a:ext uri="{FF2B5EF4-FFF2-40B4-BE49-F238E27FC236}">
                <a16:creationId xmlns:a16="http://schemas.microsoft.com/office/drawing/2014/main" id="{24C45026-FE01-483C-9BDF-62CB7AE8E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81998-B493-4BC6-B8DD-EF346FDA6FD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195568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C33A-2654-4D07-8A0D-3AD1FFCB6F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E02DC0-D5BD-4CC7-B833-BA3BFEAE8F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75888-B93F-49F5-8A69-2C00511DC9AE}"/>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5" name="Footer Placeholder 4">
            <a:extLst>
              <a:ext uri="{FF2B5EF4-FFF2-40B4-BE49-F238E27FC236}">
                <a16:creationId xmlns:a16="http://schemas.microsoft.com/office/drawing/2014/main" id="{FA7BE509-A786-48DC-80FA-1E4C2B904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E1B51-C837-4A22-AB12-21055F3B13AC}"/>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646735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7322-13AA-4250-BE18-3575A7387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C46482-68B4-4ACC-8F7D-379C48F7C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ECCC9E-715A-4C22-B3EF-F0A8DD2B4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8B1558-510D-4EFA-8C56-24A52B08D828}"/>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6" name="Footer Placeholder 5">
            <a:extLst>
              <a:ext uri="{FF2B5EF4-FFF2-40B4-BE49-F238E27FC236}">
                <a16:creationId xmlns:a16="http://schemas.microsoft.com/office/drawing/2014/main" id="{BCD9A235-6CBB-4649-B31D-C424D923FC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08BC1-1919-452C-B007-0A8930D7665B}"/>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682522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B2F1-A7BE-443C-90A4-300D3C2168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374585-CCD9-44C0-A8BA-517E69A86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65184-EFAC-4E7C-97CA-FC4B7645B95A}"/>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5" name="Footer Placeholder 4">
            <a:extLst>
              <a:ext uri="{FF2B5EF4-FFF2-40B4-BE49-F238E27FC236}">
                <a16:creationId xmlns:a16="http://schemas.microsoft.com/office/drawing/2014/main" id="{B5153A81-B338-4EF9-ACBC-A371BA56F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2925E-548A-4E9E-A5A7-EA7C190A1CF8}"/>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953588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05DE64-4CD1-4A85-BECD-A1E696A98E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CD0C31-E0B3-40D4-A55A-290A153039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F7440-525A-4874-96D9-33C40953FD77}"/>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5" name="Footer Placeholder 4">
            <a:extLst>
              <a:ext uri="{FF2B5EF4-FFF2-40B4-BE49-F238E27FC236}">
                <a16:creationId xmlns:a16="http://schemas.microsoft.com/office/drawing/2014/main" id="{F0C492D6-A6D8-4B81-8A5B-9ED63941F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60AAB-3EDE-407E-A6D6-B7ADB29AD7A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339963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08DF-9874-AAA6-572C-B7927862F2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5E41E44-FD6F-FC2D-AB16-96C572D448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2E74EE-7CF9-DE2B-1710-AEA19F1FC593}"/>
              </a:ext>
            </a:extLst>
          </p:cNvPr>
          <p:cNvSpPr>
            <a:spLocks noGrp="1"/>
          </p:cNvSpPr>
          <p:nvPr>
            <p:ph type="dt" sz="half" idx="10"/>
          </p:nvPr>
        </p:nvSpPr>
        <p:spPr/>
        <p:txBody>
          <a:bodyPr/>
          <a:lstStyle/>
          <a:p>
            <a:fld id="{5839EDA7-5F76-42CD-A89E-668EA6A67FC8}" type="datetimeFigureOut">
              <a:rPr lang="en-GB" smtClean="0"/>
              <a:t>03/09/2025</a:t>
            </a:fld>
            <a:endParaRPr lang="en-GB"/>
          </a:p>
        </p:txBody>
      </p:sp>
      <p:sp>
        <p:nvSpPr>
          <p:cNvPr id="5" name="Footer Placeholder 4">
            <a:extLst>
              <a:ext uri="{FF2B5EF4-FFF2-40B4-BE49-F238E27FC236}">
                <a16:creationId xmlns:a16="http://schemas.microsoft.com/office/drawing/2014/main" id="{9B8C9CB7-6A14-9B64-4012-E9EFB2F768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08A3FB-158A-BE24-527D-C72AAD985447}"/>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1216881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BB6AE-9D41-9E7A-31A7-2657EFFD3A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078962-E545-180B-3D94-F80C39152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80B8BC-8468-EC5A-77F3-6C1CC25136A8}"/>
              </a:ext>
            </a:extLst>
          </p:cNvPr>
          <p:cNvSpPr>
            <a:spLocks noGrp="1"/>
          </p:cNvSpPr>
          <p:nvPr>
            <p:ph type="dt" sz="half" idx="10"/>
          </p:nvPr>
        </p:nvSpPr>
        <p:spPr/>
        <p:txBody>
          <a:bodyPr/>
          <a:lstStyle/>
          <a:p>
            <a:fld id="{5839EDA7-5F76-42CD-A89E-668EA6A67FC8}" type="datetimeFigureOut">
              <a:rPr lang="en-GB" smtClean="0"/>
              <a:t>03/09/2025</a:t>
            </a:fld>
            <a:endParaRPr lang="en-GB"/>
          </a:p>
        </p:txBody>
      </p:sp>
      <p:sp>
        <p:nvSpPr>
          <p:cNvPr id="5" name="Footer Placeholder 4">
            <a:extLst>
              <a:ext uri="{FF2B5EF4-FFF2-40B4-BE49-F238E27FC236}">
                <a16:creationId xmlns:a16="http://schemas.microsoft.com/office/drawing/2014/main" id="{DAB39C98-AC47-83F1-F9E2-38A7E4C862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B8DB97-1537-ACEC-14C4-E70CE8CF99B0}"/>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4614725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42D5-158A-2B59-8DE0-7543FDBF72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81E45B-2D26-D871-3531-6C1B61477B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A524F7-A4F6-4EDE-77D4-3B7F5BDBF3E6}"/>
              </a:ext>
            </a:extLst>
          </p:cNvPr>
          <p:cNvSpPr>
            <a:spLocks noGrp="1"/>
          </p:cNvSpPr>
          <p:nvPr>
            <p:ph type="dt" sz="half" idx="10"/>
          </p:nvPr>
        </p:nvSpPr>
        <p:spPr/>
        <p:txBody>
          <a:bodyPr/>
          <a:lstStyle/>
          <a:p>
            <a:fld id="{5839EDA7-5F76-42CD-A89E-668EA6A67FC8}" type="datetimeFigureOut">
              <a:rPr lang="en-GB" smtClean="0"/>
              <a:t>03/09/2025</a:t>
            </a:fld>
            <a:endParaRPr lang="en-GB"/>
          </a:p>
        </p:txBody>
      </p:sp>
      <p:sp>
        <p:nvSpPr>
          <p:cNvPr id="5" name="Footer Placeholder 4">
            <a:extLst>
              <a:ext uri="{FF2B5EF4-FFF2-40B4-BE49-F238E27FC236}">
                <a16:creationId xmlns:a16="http://schemas.microsoft.com/office/drawing/2014/main" id="{1895E38A-F9AF-A484-5998-7A277F85DB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917619-8A97-8AC1-59A9-0AD68163EA3F}"/>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128618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2F5E-5FF3-E5FE-35AB-4AFD14911E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96F80D-E935-923A-3DE3-6036FE1D51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B411514-F9BC-6B15-668B-E1D9CE9FF1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794110B-F1F1-595D-CB0F-9D94439CA80A}"/>
              </a:ext>
            </a:extLst>
          </p:cNvPr>
          <p:cNvSpPr>
            <a:spLocks noGrp="1"/>
          </p:cNvSpPr>
          <p:nvPr>
            <p:ph type="dt" sz="half" idx="10"/>
          </p:nvPr>
        </p:nvSpPr>
        <p:spPr/>
        <p:txBody>
          <a:bodyPr/>
          <a:lstStyle/>
          <a:p>
            <a:fld id="{5839EDA7-5F76-42CD-A89E-668EA6A67FC8}" type="datetimeFigureOut">
              <a:rPr lang="en-GB" smtClean="0"/>
              <a:t>03/09/2025</a:t>
            </a:fld>
            <a:endParaRPr lang="en-GB"/>
          </a:p>
        </p:txBody>
      </p:sp>
      <p:sp>
        <p:nvSpPr>
          <p:cNvPr id="6" name="Footer Placeholder 5">
            <a:extLst>
              <a:ext uri="{FF2B5EF4-FFF2-40B4-BE49-F238E27FC236}">
                <a16:creationId xmlns:a16="http://schemas.microsoft.com/office/drawing/2014/main" id="{A14DD78F-91CB-CDBE-AD4A-CBA1394F0D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4243F7-9492-4CA5-0015-DEB28768FD64}"/>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796937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1235A-3AC0-92CC-11DD-FE2C5318E13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938AF3-CAAF-CD46-39F0-E98DAE1A09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4BF749-9483-8768-70F5-20C1C7270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CED27B4-F975-F272-2D99-1537690BEA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76F635-2D5C-5E63-C39B-733517BB30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80C628A-236F-5DC0-3588-2531F57D7752}"/>
              </a:ext>
            </a:extLst>
          </p:cNvPr>
          <p:cNvSpPr>
            <a:spLocks noGrp="1"/>
          </p:cNvSpPr>
          <p:nvPr>
            <p:ph type="dt" sz="half" idx="10"/>
          </p:nvPr>
        </p:nvSpPr>
        <p:spPr/>
        <p:txBody>
          <a:bodyPr/>
          <a:lstStyle/>
          <a:p>
            <a:fld id="{5839EDA7-5F76-42CD-A89E-668EA6A67FC8}" type="datetimeFigureOut">
              <a:rPr lang="en-GB" smtClean="0"/>
              <a:t>03/09/2025</a:t>
            </a:fld>
            <a:endParaRPr lang="en-GB"/>
          </a:p>
        </p:txBody>
      </p:sp>
      <p:sp>
        <p:nvSpPr>
          <p:cNvPr id="8" name="Footer Placeholder 7">
            <a:extLst>
              <a:ext uri="{FF2B5EF4-FFF2-40B4-BE49-F238E27FC236}">
                <a16:creationId xmlns:a16="http://schemas.microsoft.com/office/drawing/2014/main" id="{D604F036-4D44-FF76-6345-D8E80DBB0E7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0C88915-8C28-C7F5-D249-28163AB58D03}"/>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3620525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C78E0-57C7-A50C-B18C-F580F169B4C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80AB1FC-1DE1-F65F-63AF-941687C9B189}"/>
              </a:ext>
            </a:extLst>
          </p:cNvPr>
          <p:cNvSpPr>
            <a:spLocks noGrp="1"/>
          </p:cNvSpPr>
          <p:nvPr>
            <p:ph type="dt" sz="half" idx="10"/>
          </p:nvPr>
        </p:nvSpPr>
        <p:spPr/>
        <p:txBody>
          <a:bodyPr/>
          <a:lstStyle/>
          <a:p>
            <a:fld id="{5839EDA7-5F76-42CD-A89E-668EA6A67FC8}" type="datetimeFigureOut">
              <a:rPr lang="en-GB" smtClean="0"/>
              <a:t>03/09/2025</a:t>
            </a:fld>
            <a:endParaRPr lang="en-GB"/>
          </a:p>
        </p:txBody>
      </p:sp>
      <p:sp>
        <p:nvSpPr>
          <p:cNvPr id="4" name="Footer Placeholder 3">
            <a:extLst>
              <a:ext uri="{FF2B5EF4-FFF2-40B4-BE49-F238E27FC236}">
                <a16:creationId xmlns:a16="http://schemas.microsoft.com/office/drawing/2014/main" id="{C8CF4F26-8CC6-C00B-D33B-0BE7F217093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1C50F7F-2880-95C1-DDFB-43FE7121279A}"/>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2963056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0D6E5D-68AE-FC43-1FF6-5FEFE3AEA371}"/>
              </a:ext>
            </a:extLst>
          </p:cNvPr>
          <p:cNvSpPr>
            <a:spLocks noGrp="1"/>
          </p:cNvSpPr>
          <p:nvPr>
            <p:ph type="dt" sz="half" idx="10"/>
          </p:nvPr>
        </p:nvSpPr>
        <p:spPr/>
        <p:txBody>
          <a:bodyPr/>
          <a:lstStyle/>
          <a:p>
            <a:fld id="{5839EDA7-5F76-42CD-A89E-668EA6A67FC8}" type="datetimeFigureOut">
              <a:rPr lang="en-GB" smtClean="0"/>
              <a:t>03/09/2025</a:t>
            </a:fld>
            <a:endParaRPr lang="en-GB"/>
          </a:p>
        </p:txBody>
      </p:sp>
      <p:sp>
        <p:nvSpPr>
          <p:cNvPr id="3" name="Footer Placeholder 2">
            <a:extLst>
              <a:ext uri="{FF2B5EF4-FFF2-40B4-BE49-F238E27FC236}">
                <a16:creationId xmlns:a16="http://schemas.microsoft.com/office/drawing/2014/main" id="{AECB3C89-D206-20D2-AB20-96F276059F2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3262A86-8EF6-BEC5-264D-9FB1C406B5C0}"/>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3440673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F338-3078-4A19-8CA0-6B0B198A7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F470FE-8982-4EAD-B101-C8FF16FC1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C20C1-5F2B-4528-B4B1-9BB42FB0876A}"/>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5" name="Footer Placeholder 4">
            <a:extLst>
              <a:ext uri="{FF2B5EF4-FFF2-40B4-BE49-F238E27FC236}">
                <a16:creationId xmlns:a16="http://schemas.microsoft.com/office/drawing/2014/main" id="{9102CABF-69AD-4BD8-9C18-072D2B195C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90493-36B0-437C-B153-F2A2F518655F}"/>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9619910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FB6D-CCF9-F733-17A7-B085366334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3CA4EA-D35A-8FAA-7B80-7B481A12BB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C74B1E3-DAA9-C2B5-58DA-C96DD3F75C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63B811-03D1-7917-953E-AEDBD316AB08}"/>
              </a:ext>
            </a:extLst>
          </p:cNvPr>
          <p:cNvSpPr>
            <a:spLocks noGrp="1"/>
          </p:cNvSpPr>
          <p:nvPr>
            <p:ph type="dt" sz="half" idx="10"/>
          </p:nvPr>
        </p:nvSpPr>
        <p:spPr/>
        <p:txBody>
          <a:bodyPr/>
          <a:lstStyle/>
          <a:p>
            <a:fld id="{5839EDA7-5F76-42CD-A89E-668EA6A67FC8}" type="datetimeFigureOut">
              <a:rPr lang="en-GB" smtClean="0"/>
              <a:t>03/09/2025</a:t>
            </a:fld>
            <a:endParaRPr lang="en-GB"/>
          </a:p>
        </p:txBody>
      </p:sp>
      <p:sp>
        <p:nvSpPr>
          <p:cNvPr id="6" name="Footer Placeholder 5">
            <a:extLst>
              <a:ext uri="{FF2B5EF4-FFF2-40B4-BE49-F238E27FC236}">
                <a16:creationId xmlns:a16="http://schemas.microsoft.com/office/drawing/2014/main" id="{CA88692C-4633-4214-6072-F00D3707B3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756AE3-E972-E8A2-DF9A-498EA2B320D6}"/>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27508164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9E01D-6CF6-F409-4DCF-6E29393BC5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A88FC0F-7CA7-7EBB-353D-54F700C8BC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AF7D4CB-3C29-379D-6AA2-7A4D7CF5AA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1FD7F4-58D8-584D-3FB7-EAFE183F563A}"/>
              </a:ext>
            </a:extLst>
          </p:cNvPr>
          <p:cNvSpPr>
            <a:spLocks noGrp="1"/>
          </p:cNvSpPr>
          <p:nvPr>
            <p:ph type="dt" sz="half" idx="10"/>
          </p:nvPr>
        </p:nvSpPr>
        <p:spPr/>
        <p:txBody>
          <a:bodyPr/>
          <a:lstStyle/>
          <a:p>
            <a:fld id="{5839EDA7-5F76-42CD-A89E-668EA6A67FC8}" type="datetimeFigureOut">
              <a:rPr lang="en-GB" smtClean="0"/>
              <a:t>03/09/2025</a:t>
            </a:fld>
            <a:endParaRPr lang="en-GB"/>
          </a:p>
        </p:txBody>
      </p:sp>
      <p:sp>
        <p:nvSpPr>
          <p:cNvPr id="6" name="Footer Placeholder 5">
            <a:extLst>
              <a:ext uri="{FF2B5EF4-FFF2-40B4-BE49-F238E27FC236}">
                <a16:creationId xmlns:a16="http://schemas.microsoft.com/office/drawing/2014/main" id="{80A0398B-38B6-9BBE-759E-A31584CC5D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989D95-2301-D274-82ED-0DF4FF393FB1}"/>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21795224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15416-9D36-AB1D-B11C-DDE8F781085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901F0C-1B7D-8EDF-8BEE-88D14EBE8D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69E2E8-3292-657A-589F-8AED87C97BCD}"/>
              </a:ext>
            </a:extLst>
          </p:cNvPr>
          <p:cNvSpPr>
            <a:spLocks noGrp="1"/>
          </p:cNvSpPr>
          <p:nvPr>
            <p:ph type="dt" sz="half" idx="10"/>
          </p:nvPr>
        </p:nvSpPr>
        <p:spPr/>
        <p:txBody>
          <a:bodyPr/>
          <a:lstStyle/>
          <a:p>
            <a:fld id="{5839EDA7-5F76-42CD-A89E-668EA6A67FC8}" type="datetimeFigureOut">
              <a:rPr lang="en-GB" smtClean="0"/>
              <a:t>03/09/2025</a:t>
            </a:fld>
            <a:endParaRPr lang="en-GB"/>
          </a:p>
        </p:txBody>
      </p:sp>
      <p:sp>
        <p:nvSpPr>
          <p:cNvPr id="5" name="Footer Placeholder 4">
            <a:extLst>
              <a:ext uri="{FF2B5EF4-FFF2-40B4-BE49-F238E27FC236}">
                <a16:creationId xmlns:a16="http://schemas.microsoft.com/office/drawing/2014/main" id="{08CF6616-2A08-1639-8158-38263F0E26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1D6128-F448-B923-AC96-FB646FC0E85E}"/>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29885360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923D6E-790D-FB10-8631-B5B943372E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023592-755F-4DD7-E209-892B05D5FA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11048D-AD06-C822-1689-100FE04714B3}"/>
              </a:ext>
            </a:extLst>
          </p:cNvPr>
          <p:cNvSpPr>
            <a:spLocks noGrp="1"/>
          </p:cNvSpPr>
          <p:nvPr>
            <p:ph type="dt" sz="half" idx="10"/>
          </p:nvPr>
        </p:nvSpPr>
        <p:spPr/>
        <p:txBody>
          <a:bodyPr/>
          <a:lstStyle/>
          <a:p>
            <a:fld id="{5839EDA7-5F76-42CD-A89E-668EA6A67FC8}" type="datetimeFigureOut">
              <a:rPr lang="en-GB" smtClean="0"/>
              <a:t>03/09/2025</a:t>
            </a:fld>
            <a:endParaRPr lang="en-GB"/>
          </a:p>
        </p:txBody>
      </p:sp>
      <p:sp>
        <p:nvSpPr>
          <p:cNvPr id="5" name="Footer Placeholder 4">
            <a:extLst>
              <a:ext uri="{FF2B5EF4-FFF2-40B4-BE49-F238E27FC236}">
                <a16:creationId xmlns:a16="http://schemas.microsoft.com/office/drawing/2014/main" id="{67009739-F7D4-DC58-0A53-2D0AAEBA74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F7EC02-3FAF-4965-C405-91A701735513}"/>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466635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FBFF-7BBC-41C5-8661-45E62004E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CE8B72-5509-40C1-8606-6947F1D909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5C56CA-B1E9-4D5F-8868-CCFDACDF45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49D1AD-EA99-4EF3-86D7-70C6C4A6F828}"/>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6" name="Footer Placeholder 5">
            <a:extLst>
              <a:ext uri="{FF2B5EF4-FFF2-40B4-BE49-F238E27FC236}">
                <a16:creationId xmlns:a16="http://schemas.microsoft.com/office/drawing/2014/main" id="{FFB91B4A-ABE3-4699-A315-B167F00B2B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2D8AD-27CD-4010-B9D8-6F0F43406EC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854963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F9F7-E92E-4E1A-8DC4-48F5C1F20A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AEF68B-713B-4003-A138-4D24B46AA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69BFC5-1A68-49EA-89A3-08D24A4DE0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97A59A-FDB8-44C7-8974-161CFC171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CDA72C-1FDF-4D3C-A016-7D19679C2D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A5626F-4DA9-416A-A68F-43036AE8BCA3}"/>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8" name="Footer Placeholder 7">
            <a:extLst>
              <a:ext uri="{FF2B5EF4-FFF2-40B4-BE49-F238E27FC236}">
                <a16:creationId xmlns:a16="http://schemas.microsoft.com/office/drawing/2014/main" id="{6211EC45-70C7-410E-A0DC-F2EE40E2A8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26EFEA-73C3-40B8-98BF-A1F39CB75D00}"/>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84261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A396-8030-411E-B560-3725009274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65C3D-E601-42E7-A71B-32B852BF516D}"/>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4" name="Footer Placeholder 3">
            <a:extLst>
              <a:ext uri="{FF2B5EF4-FFF2-40B4-BE49-F238E27FC236}">
                <a16:creationId xmlns:a16="http://schemas.microsoft.com/office/drawing/2014/main" id="{4DA3299D-F48C-4182-9944-50CF9B8773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D54F88-0784-4E29-B071-93D330224142}"/>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369796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1578B-DFDA-49E9-84CE-5FF8DDFB4EF4}"/>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3" name="Footer Placeholder 2">
            <a:extLst>
              <a:ext uri="{FF2B5EF4-FFF2-40B4-BE49-F238E27FC236}">
                <a16:creationId xmlns:a16="http://schemas.microsoft.com/office/drawing/2014/main" id="{8146302E-26F7-417E-A9EB-1C83730181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A8D2BA-2385-47F1-8E89-D816CBEB37DE}"/>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02051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121A-C2DC-40FB-A647-4AD8566EB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C4B9E0-A19A-4870-BA1D-3298D950C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3C0EB8-FC1F-471A-97D7-BB2D60B1C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223B42-A846-43BD-9AAD-2E24A88EDDEA}"/>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6" name="Footer Placeholder 5">
            <a:extLst>
              <a:ext uri="{FF2B5EF4-FFF2-40B4-BE49-F238E27FC236}">
                <a16:creationId xmlns:a16="http://schemas.microsoft.com/office/drawing/2014/main" id="{24C45026-FE01-483C-9BDF-62CB7AE8E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81998-B493-4BC6-B8DD-EF346FDA6FD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455189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7322-13AA-4250-BE18-3575A7387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C46482-68B4-4ACC-8F7D-379C48F7C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ECCC9E-715A-4C22-B3EF-F0A8DD2B4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8B1558-510D-4EFA-8C56-24A52B08D828}"/>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6" name="Footer Placeholder 5">
            <a:extLst>
              <a:ext uri="{FF2B5EF4-FFF2-40B4-BE49-F238E27FC236}">
                <a16:creationId xmlns:a16="http://schemas.microsoft.com/office/drawing/2014/main" id="{BCD9A235-6CBB-4649-B31D-C424D923FC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08BC1-1919-452C-B007-0A8930D7665B}"/>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082198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CAD87-838B-431F-BB35-C0BE08769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A0FF46-F789-4FCE-892E-85B26741F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B1C365-4681-469A-AF8F-558DFE062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3ECAF-29A6-42B4-B150-38BE3D615D6D}" type="datetimeFigureOut">
              <a:rPr lang="en-GB" smtClean="0"/>
              <a:t>03/09/2025</a:t>
            </a:fld>
            <a:endParaRPr lang="en-GB"/>
          </a:p>
        </p:txBody>
      </p:sp>
      <p:sp>
        <p:nvSpPr>
          <p:cNvPr id="5" name="Footer Placeholder 4">
            <a:extLst>
              <a:ext uri="{FF2B5EF4-FFF2-40B4-BE49-F238E27FC236}">
                <a16:creationId xmlns:a16="http://schemas.microsoft.com/office/drawing/2014/main" id="{469E746A-2CA8-4751-BEDA-F934CDBD9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250C18-BC05-4284-9EE1-60C7C942D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63989-3DD5-4214-8B0C-41B3BA205069}" type="slidenum">
              <a:rPr lang="en-GB" smtClean="0"/>
              <a:t>‹#›</a:t>
            </a:fld>
            <a:endParaRPr lang="en-GB"/>
          </a:p>
        </p:txBody>
      </p:sp>
    </p:spTree>
    <p:extLst>
      <p:ext uri="{BB962C8B-B14F-4D97-AF65-F5344CB8AC3E}">
        <p14:creationId xmlns:p14="http://schemas.microsoft.com/office/powerpoint/2010/main" val="527099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CAD87-838B-431F-BB35-C0BE08769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A0FF46-F789-4FCE-892E-85B26741F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B1C365-4681-469A-AF8F-558DFE062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3ECAF-29A6-42B4-B150-38BE3D615D6D}" type="datetimeFigureOut">
              <a:rPr lang="en-GB" smtClean="0"/>
              <a:t>03/09/2025</a:t>
            </a:fld>
            <a:endParaRPr lang="en-GB"/>
          </a:p>
        </p:txBody>
      </p:sp>
      <p:sp>
        <p:nvSpPr>
          <p:cNvPr id="5" name="Footer Placeholder 4">
            <a:extLst>
              <a:ext uri="{FF2B5EF4-FFF2-40B4-BE49-F238E27FC236}">
                <a16:creationId xmlns:a16="http://schemas.microsoft.com/office/drawing/2014/main" id="{469E746A-2CA8-4751-BEDA-F934CDBD9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250C18-BC05-4284-9EE1-60C7C942D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63989-3DD5-4214-8B0C-41B3BA205069}" type="slidenum">
              <a:rPr lang="en-GB" smtClean="0"/>
              <a:t>‹#›</a:t>
            </a:fld>
            <a:endParaRPr lang="en-GB"/>
          </a:p>
        </p:txBody>
      </p:sp>
    </p:spTree>
    <p:extLst>
      <p:ext uri="{BB962C8B-B14F-4D97-AF65-F5344CB8AC3E}">
        <p14:creationId xmlns:p14="http://schemas.microsoft.com/office/powerpoint/2010/main" val="7506042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264991-94AA-EBC2-8CA1-DBCAB07286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EB7601-2828-ADE9-D5CF-08D0EB460C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CB3A98-5C1A-91E2-1109-4BA6C1CE06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9EDA7-5F76-42CD-A89E-668EA6A67FC8}" type="datetimeFigureOut">
              <a:rPr lang="en-GB" smtClean="0"/>
              <a:t>03/09/2025</a:t>
            </a:fld>
            <a:endParaRPr lang="en-GB"/>
          </a:p>
        </p:txBody>
      </p:sp>
      <p:sp>
        <p:nvSpPr>
          <p:cNvPr id="5" name="Footer Placeholder 4">
            <a:extLst>
              <a:ext uri="{FF2B5EF4-FFF2-40B4-BE49-F238E27FC236}">
                <a16:creationId xmlns:a16="http://schemas.microsoft.com/office/drawing/2014/main" id="{24F41DEA-5075-CAD6-6BE3-CEBE659C49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9A215E1-24C6-3359-8587-FB95537F75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7521A-BB4F-42FD-AF65-857A8F43127F}" type="slidenum">
              <a:rPr lang="en-GB" smtClean="0"/>
              <a:t>‹#›</a:t>
            </a:fld>
            <a:endParaRPr lang="en-GB"/>
          </a:p>
        </p:txBody>
      </p:sp>
    </p:spTree>
    <p:extLst>
      <p:ext uri="{BB962C8B-B14F-4D97-AF65-F5344CB8AC3E}">
        <p14:creationId xmlns:p14="http://schemas.microsoft.com/office/powerpoint/2010/main" val="42200436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hyperlink" Target="https://www.theaviationacademy.co.uk/wp-content/uploads/2022/06/TAA_Application-info.pdf"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D904B5-1394-4B4B-A977-21BABF946F08}"/>
              </a:ext>
            </a:extLst>
          </p:cNvPr>
          <p:cNvPicPr>
            <a:picLocks noChangeAspect="1"/>
          </p:cNvPicPr>
          <p:nvPr/>
        </p:nvPicPr>
        <p:blipFill>
          <a:blip r:embed="rId2"/>
          <a:stretch>
            <a:fillRect/>
          </a:stretch>
        </p:blipFill>
        <p:spPr>
          <a:xfrm>
            <a:off x="155341" y="1049656"/>
            <a:ext cx="7563732" cy="5558463"/>
          </a:xfrm>
          <a:prstGeom prst="rect">
            <a:avLst/>
          </a:prstGeom>
        </p:spPr>
      </p:pic>
      <p:sp>
        <p:nvSpPr>
          <p:cNvPr id="2" name="Title 1">
            <a:extLst>
              <a:ext uri="{FF2B5EF4-FFF2-40B4-BE49-F238E27FC236}">
                <a16:creationId xmlns:a16="http://schemas.microsoft.com/office/drawing/2014/main" id="{4AF87D86-81CE-5031-4EF9-BC1E02425B78}"/>
              </a:ext>
            </a:extLst>
          </p:cNvPr>
          <p:cNvSpPr>
            <a:spLocks noGrp="1"/>
          </p:cNvSpPr>
          <p:nvPr>
            <p:ph type="title"/>
          </p:nvPr>
        </p:nvSpPr>
        <p:spPr>
          <a:xfrm>
            <a:off x="221442" y="59706"/>
            <a:ext cx="7710703" cy="989950"/>
          </a:xfrm>
        </p:spPr>
        <p:txBody>
          <a:bodyPr>
            <a:normAutofit fontScale="90000"/>
          </a:bodyPr>
          <a:lstStyle/>
          <a:p>
            <a:r>
              <a:rPr lang="en-GB" b="1" dirty="0">
                <a:solidFill>
                  <a:schemeClr val="bg1"/>
                </a:solidFill>
              </a:rPr>
              <a:t>Y11 VIP Series “Choosing Providers</a:t>
            </a:r>
            <a:endParaRPr lang="en-GB" dirty="0">
              <a:solidFill>
                <a:schemeClr val="bg1"/>
              </a:solidFill>
            </a:endParaRPr>
          </a:p>
        </p:txBody>
      </p:sp>
      <p:pic>
        <p:nvPicPr>
          <p:cNvPr id="4" name="Picture 3" descr="A black background with white text and icons&#10;&#10;AI-generated content may be incorrect.">
            <a:extLst>
              <a:ext uri="{FF2B5EF4-FFF2-40B4-BE49-F238E27FC236}">
                <a16:creationId xmlns:a16="http://schemas.microsoft.com/office/drawing/2014/main" id="{C54FF549-CF55-4C7D-B7F6-F88F28DBF2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7134" y="1401218"/>
            <a:ext cx="3443503" cy="2427669"/>
          </a:xfrm>
          <a:prstGeom prst="rect">
            <a:avLst/>
          </a:prstGeom>
        </p:spPr>
      </p:pic>
      <p:sp>
        <p:nvSpPr>
          <p:cNvPr id="5" name="AutoShape 2" descr="Option Overload-- Which Door Should I Walk Through? — Beautiful Upheaval">
            <a:extLst>
              <a:ext uri="{FF2B5EF4-FFF2-40B4-BE49-F238E27FC236}">
                <a16:creationId xmlns:a16="http://schemas.microsoft.com/office/drawing/2014/main" id="{566DFC51-418D-0F5C-92DF-A5C309CD773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a:extLst>
              <a:ext uri="{FF2B5EF4-FFF2-40B4-BE49-F238E27FC236}">
                <a16:creationId xmlns:a16="http://schemas.microsoft.com/office/drawing/2014/main" id="{AF54934B-BBF8-5AFA-E6E1-6B4BB2E69D3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Unifrog landing page | Times Higher ...">
            <a:extLst>
              <a:ext uri="{FF2B5EF4-FFF2-40B4-BE49-F238E27FC236}">
                <a16:creationId xmlns:a16="http://schemas.microsoft.com/office/drawing/2014/main" id="{269C3834-AE99-479B-AEF7-7959A5530C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7134" y="5417494"/>
            <a:ext cx="3819525"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514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EDD8F-8A31-9251-64E2-85286AB02F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182581-A0B8-35DB-8DC2-4AD759B687C9}"/>
              </a:ext>
            </a:extLst>
          </p:cNvPr>
          <p:cNvSpPr>
            <a:spLocks noGrp="1"/>
          </p:cNvSpPr>
          <p:nvPr>
            <p:ph type="title"/>
          </p:nvPr>
        </p:nvSpPr>
        <p:spPr/>
        <p:txBody>
          <a:bodyPr/>
          <a:lstStyle/>
          <a:p>
            <a:r>
              <a:rPr lang="en-GB" b="1" dirty="0"/>
              <a:t>True or False?</a:t>
            </a:r>
          </a:p>
        </p:txBody>
      </p:sp>
      <p:sp>
        <p:nvSpPr>
          <p:cNvPr id="3" name="Content Placeholder 2">
            <a:extLst>
              <a:ext uri="{FF2B5EF4-FFF2-40B4-BE49-F238E27FC236}">
                <a16:creationId xmlns:a16="http://schemas.microsoft.com/office/drawing/2014/main" id="{1FF54AC4-9707-41EF-209D-B7EE1190F517}"/>
              </a:ext>
            </a:extLst>
          </p:cNvPr>
          <p:cNvSpPr>
            <a:spLocks noGrp="1"/>
          </p:cNvSpPr>
          <p:nvPr>
            <p:ph idx="1"/>
          </p:nvPr>
        </p:nvSpPr>
        <p:spPr>
          <a:xfrm>
            <a:off x="838200" y="1825625"/>
            <a:ext cx="10515600" cy="658495"/>
          </a:xfrm>
        </p:spPr>
        <p:txBody>
          <a:bodyPr/>
          <a:lstStyle/>
          <a:p>
            <a:pPr marL="0" indent="0">
              <a:buNone/>
            </a:pPr>
            <a:r>
              <a:rPr lang="en-GB" dirty="0"/>
              <a:t>I can only apply to one course at each of the providers?</a:t>
            </a:r>
          </a:p>
        </p:txBody>
      </p:sp>
      <p:sp>
        <p:nvSpPr>
          <p:cNvPr id="4" name="Rectangle 3">
            <a:extLst>
              <a:ext uri="{FF2B5EF4-FFF2-40B4-BE49-F238E27FC236}">
                <a16:creationId xmlns:a16="http://schemas.microsoft.com/office/drawing/2014/main" id="{67553FBA-0147-78FC-4451-66E34626827A}"/>
              </a:ext>
            </a:extLst>
          </p:cNvPr>
          <p:cNvSpPr/>
          <p:nvPr/>
        </p:nvSpPr>
        <p:spPr>
          <a:xfrm>
            <a:off x="1008841" y="2747200"/>
            <a:ext cx="3011215" cy="1828800"/>
          </a:xfrm>
          <a:prstGeom prst="rect">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rPr>
              <a:t>True</a:t>
            </a:r>
          </a:p>
        </p:txBody>
      </p:sp>
      <p:sp>
        <p:nvSpPr>
          <p:cNvPr id="5" name="Rectangle 4">
            <a:extLst>
              <a:ext uri="{FF2B5EF4-FFF2-40B4-BE49-F238E27FC236}">
                <a16:creationId xmlns:a16="http://schemas.microsoft.com/office/drawing/2014/main" id="{460EB1C7-B2E4-7C85-3F66-0E6F08B6FFDB}"/>
              </a:ext>
            </a:extLst>
          </p:cNvPr>
          <p:cNvSpPr/>
          <p:nvPr/>
        </p:nvSpPr>
        <p:spPr>
          <a:xfrm>
            <a:off x="7952813" y="2747200"/>
            <a:ext cx="3011215" cy="1828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rPr>
              <a:t>False</a:t>
            </a:r>
          </a:p>
        </p:txBody>
      </p:sp>
      <p:pic>
        <p:nvPicPr>
          <p:cNvPr id="6" name="Picture 4" descr="Image result for tick icon">
            <a:extLst>
              <a:ext uri="{FF2B5EF4-FFF2-40B4-BE49-F238E27FC236}">
                <a16:creationId xmlns:a16="http://schemas.microsoft.com/office/drawing/2014/main" id="{97328B28-DFEC-515F-B209-FDC9CCF3F3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4190" y="2551588"/>
            <a:ext cx="2577810" cy="25778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4E9248FF-90CB-A180-7054-38B655F8F5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9660" y="-7064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4AB2A58-120A-8CD8-7244-DE11844B4341}"/>
              </a:ext>
            </a:extLst>
          </p:cNvPr>
          <p:cNvSpPr txBox="1"/>
          <p:nvPr/>
        </p:nvSpPr>
        <p:spPr>
          <a:xfrm>
            <a:off x="969487" y="5392479"/>
            <a:ext cx="11048973" cy="954107"/>
          </a:xfrm>
          <a:prstGeom prst="rect">
            <a:avLst/>
          </a:prstGeom>
          <a:noFill/>
        </p:spPr>
        <p:txBody>
          <a:bodyPr wrap="square">
            <a:spAutoFit/>
          </a:bodyPr>
          <a:lstStyle/>
          <a:p>
            <a:r>
              <a:rPr lang="en-GB" sz="2800" b="1" dirty="0">
                <a:solidFill>
                  <a:srgbClr val="FF0000"/>
                </a:solidFill>
              </a:rPr>
              <a:t>Most Colleges allow you to apply for more than one course, whilst you are likely at Sixth Form providers to submit just once application.</a:t>
            </a:r>
            <a:endParaRPr lang="en-GB" sz="2800" dirty="0"/>
          </a:p>
        </p:txBody>
      </p:sp>
      <p:pic>
        <p:nvPicPr>
          <p:cNvPr id="8" name="Picture 4" descr="Image result for tick icon">
            <a:extLst>
              <a:ext uri="{FF2B5EF4-FFF2-40B4-BE49-F238E27FC236}">
                <a16:creationId xmlns:a16="http://schemas.microsoft.com/office/drawing/2014/main" id="{1B966229-4511-4969-69D6-532F669D1A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0408" y="2747200"/>
            <a:ext cx="2577810" cy="2577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60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62783-7A18-B2C0-8F1B-60641100E6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06A2F9-34F7-7E0F-D917-6E72C8868EC6}"/>
              </a:ext>
            </a:extLst>
          </p:cNvPr>
          <p:cNvSpPr>
            <a:spLocks noGrp="1"/>
          </p:cNvSpPr>
          <p:nvPr>
            <p:ph type="title"/>
          </p:nvPr>
        </p:nvSpPr>
        <p:spPr/>
        <p:txBody>
          <a:bodyPr/>
          <a:lstStyle/>
          <a:p>
            <a:r>
              <a:rPr lang="en-GB" b="1" dirty="0"/>
              <a:t>True or False?</a:t>
            </a:r>
          </a:p>
        </p:txBody>
      </p:sp>
      <p:sp>
        <p:nvSpPr>
          <p:cNvPr id="3" name="Content Placeholder 2">
            <a:extLst>
              <a:ext uri="{FF2B5EF4-FFF2-40B4-BE49-F238E27FC236}">
                <a16:creationId xmlns:a16="http://schemas.microsoft.com/office/drawing/2014/main" id="{2CB3C4E0-750B-EF68-6831-BF8B4E064C7E}"/>
              </a:ext>
            </a:extLst>
          </p:cNvPr>
          <p:cNvSpPr>
            <a:spLocks noGrp="1"/>
          </p:cNvSpPr>
          <p:nvPr>
            <p:ph idx="1"/>
          </p:nvPr>
        </p:nvSpPr>
        <p:spPr>
          <a:xfrm>
            <a:off x="838200" y="1530015"/>
            <a:ext cx="10515600" cy="954106"/>
          </a:xfrm>
        </p:spPr>
        <p:txBody>
          <a:bodyPr>
            <a:normAutofit/>
          </a:bodyPr>
          <a:lstStyle/>
          <a:p>
            <a:pPr marL="0" indent="0">
              <a:buNone/>
            </a:pPr>
            <a:r>
              <a:rPr lang="en-GB" dirty="0"/>
              <a:t>If you have applied for a course at a College of Sixth Form you cannot change your mind at a alter date?</a:t>
            </a:r>
          </a:p>
        </p:txBody>
      </p:sp>
      <p:sp>
        <p:nvSpPr>
          <p:cNvPr id="4" name="Rectangle 3">
            <a:extLst>
              <a:ext uri="{FF2B5EF4-FFF2-40B4-BE49-F238E27FC236}">
                <a16:creationId xmlns:a16="http://schemas.microsoft.com/office/drawing/2014/main" id="{CFFC3395-C84B-5D55-9144-8EEC333B91E3}"/>
              </a:ext>
            </a:extLst>
          </p:cNvPr>
          <p:cNvSpPr/>
          <p:nvPr/>
        </p:nvSpPr>
        <p:spPr>
          <a:xfrm>
            <a:off x="1008841" y="2747200"/>
            <a:ext cx="3011215" cy="1828800"/>
          </a:xfrm>
          <a:prstGeom prst="rect">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rPr>
              <a:t>True</a:t>
            </a:r>
          </a:p>
        </p:txBody>
      </p:sp>
      <p:sp>
        <p:nvSpPr>
          <p:cNvPr id="5" name="Rectangle 4">
            <a:extLst>
              <a:ext uri="{FF2B5EF4-FFF2-40B4-BE49-F238E27FC236}">
                <a16:creationId xmlns:a16="http://schemas.microsoft.com/office/drawing/2014/main" id="{D01DF3CB-F80F-1018-3950-B7C14D4E05E7}"/>
              </a:ext>
            </a:extLst>
          </p:cNvPr>
          <p:cNvSpPr/>
          <p:nvPr/>
        </p:nvSpPr>
        <p:spPr>
          <a:xfrm>
            <a:off x="7952813" y="2747200"/>
            <a:ext cx="3011215" cy="1828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rPr>
              <a:t>False</a:t>
            </a:r>
          </a:p>
        </p:txBody>
      </p:sp>
      <p:pic>
        <p:nvPicPr>
          <p:cNvPr id="6" name="Picture 4" descr="Image result for tick icon">
            <a:extLst>
              <a:ext uri="{FF2B5EF4-FFF2-40B4-BE49-F238E27FC236}">
                <a16:creationId xmlns:a16="http://schemas.microsoft.com/office/drawing/2014/main" id="{D3198529-94C0-BA5A-A26A-147C0D4E57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4190" y="2551588"/>
            <a:ext cx="2577810" cy="25778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CCB48E9A-BF27-FE37-ECBE-B3A777ED67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9660" y="-7064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29700CD-35BC-7EB7-8CEB-61B1F6ED6C4A}"/>
              </a:ext>
            </a:extLst>
          </p:cNvPr>
          <p:cNvSpPr txBox="1"/>
          <p:nvPr/>
        </p:nvSpPr>
        <p:spPr>
          <a:xfrm>
            <a:off x="838200" y="4839079"/>
            <a:ext cx="10988040" cy="1815882"/>
          </a:xfrm>
          <a:prstGeom prst="rect">
            <a:avLst/>
          </a:prstGeom>
          <a:noFill/>
        </p:spPr>
        <p:txBody>
          <a:bodyPr wrap="square">
            <a:spAutoFit/>
          </a:bodyPr>
          <a:lstStyle/>
          <a:p>
            <a:r>
              <a:rPr lang="en-GB" sz="2800" b="1" dirty="0">
                <a:solidFill>
                  <a:srgbClr val="FF0000"/>
                </a:solidFill>
              </a:rPr>
              <a:t>Ultimately, you will decide which course you want to study.</a:t>
            </a:r>
          </a:p>
          <a:p>
            <a:r>
              <a:rPr lang="en-GB" sz="2800" b="1" dirty="0">
                <a:solidFill>
                  <a:srgbClr val="FF0000"/>
                </a:solidFill>
              </a:rPr>
              <a:t>You might change courses at the same provider during the application windows or after results day, for example, changes to your level of course. You can even make a new application after results day.</a:t>
            </a:r>
            <a:endParaRPr lang="en-GB" sz="2800" dirty="0"/>
          </a:p>
        </p:txBody>
      </p:sp>
    </p:spTree>
    <p:extLst>
      <p:ext uri="{BB962C8B-B14F-4D97-AF65-F5344CB8AC3E}">
        <p14:creationId xmlns:p14="http://schemas.microsoft.com/office/powerpoint/2010/main" val="122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50DF6-B7D9-68A7-B6E8-A112D2D3BA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B52FAE-41F5-5E1C-FAFB-98A06E5249C2}"/>
              </a:ext>
            </a:extLst>
          </p:cNvPr>
          <p:cNvSpPr>
            <a:spLocks noGrp="1"/>
          </p:cNvSpPr>
          <p:nvPr>
            <p:ph type="title"/>
          </p:nvPr>
        </p:nvSpPr>
        <p:spPr/>
        <p:txBody>
          <a:bodyPr/>
          <a:lstStyle/>
          <a:p>
            <a:r>
              <a:rPr lang="en-GB" b="1" dirty="0"/>
              <a:t>True or False?</a:t>
            </a:r>
          </a:p>
        </p:txBody>
      </p:sp>
      <p:sp>
        <p:nvSpPr>
          <p:cNvPr id="3" name="Content Placeholder 2">
            <a:extLst>
              <a:ext uri="{FF2B5EF4-FFF2-40B4-BE49-F238E27FC236}">
                <a16:creationId xmlns:a16="http://schemas.microsoft.com/office/drawing/2014/main" id="{F84141AD-E8BF-8AB7-0C31-B382C4CF159C}"/>
              </a:ext>
            </a:extLst>
          </p:cNvPr>
          <p:cNvSpPr>
            <a:spLocks noGrp="1"/>
          </p:cNvSpPr>
          <p:nvPr>
            <p:ph idx="1"/>
          </p:nvPr>
        </p:nvSpPr>
        <p:spPr>
          <a:xfrm>
            <a:off x="872282" y="1376434"/>
            <a:ext cx="10515600" cy="954106"/>
          </a:xfrm>
        </p:spPr>
        <p:txBody>
          <a:bodyPr>
            <a:normAutofit/>
          </a:bodyPr>
          <a:lstStyle/>
          <a:p>
            <a:pPr marL="0" indent="0">
              <a:buNone/>
            </a:pPr>
            <a:r>
              <a:rPr lang="en-GB" dirty="0"/>
              <a:t>It is better to wait until you get your results and then apply</a:t>
            </a:r>
          </a:p>
        </p:txBody>
      </p:sp>
      <p:sp>
        <p:nvSpPr>
          <p:cNvPr id="4" name="Rectangle 3">
            <a:extLst>
              <a:ext uri="{FF2B5EF4-FFF2-40B4-BE49-F238E27FC236}">
                <a16:creationId xmlns:a16="http://schemas.microsoft.com/office/drawing/2014/main" id="{E11E5C30-33BA-767E-5C1B-CC8B856B75FB}"/>
              </a:ext>
            </a:extLst>
          </p:cNvPr>
          <p:cNvSpPr/>
          <p:nvPr/>
        </p:nvSpPr>
        <p:spPr>
          <a:xfrm>
            <a:off x="957822" y="2137699"/>
            <a:ext cx="3011215" cy="1828800"/>
          </a:xfrm>
          <a:prstGeom prst="rect">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rPr>
              <a:t>True</a:t>
            </a:r>
          </a:p>
        </p:txBody>
      </p:sp>
      <p:sp>
        <p:nvSpPr>
          <p:cNvPr id="5" name="Rectangle 4">
            <a:extLst>
              <a:ext uri="{FF2B5EF4-FFF2-40B4-BE49-F238E27FC236}">
                <a16:creationId xmlns:a16="http://schemas.microsoft.com/office/drawing/2014/main" id="{02A4C8E9-CF03-8526-83B3-EB438CA5D929}"/>
              </a:ext>
            </a:extLst>
          </p:cNvPr>
          <p:cNvSpPr/>
          <p:nvPr/>
        </p:nvSpPr>
        <p:spPr>
          <a:xfrm>
            <a:off x="7901794" y="2137699"/>
            <a:ext cx="3011215" cy="1828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rPr>
              <a:t>False</a:t>
            </a:r>
          </a:p>
        </p:txBody>
      </p:sp>
      <p:pic>
        <p:nvPicPr>
          <p:cNvPr id="6" name="Picture 4" descr="Image result for tick icon">
            <a:extLst>
              <a:ext uri="{FF2B5EF4-FFF2-40B4-BE49-F238E27FC236}">
                <a16:creationId xmlns:a16="http://schemas.microsoft.com/office/drawing/2014/main" id="{A8D2331B-0D44-5342-1992-D1D8ED128E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4104" y="2007066"/>
            <a:ext cx="2577810" cy="25778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B6DDEE2F-3350-9EFF-FC07-A6ECA77D04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9660" y="-7064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970876F-994C-20B2-E816-3C4AFA204961}"/>
              </a:ext>
            </a:extLst>
          </p:cNvPr>
          <p:cNvSpPr txBox="1"/>
          <p:nvPr/>
        </p:nvSpPr>
        <p:spPr>
          <a:xfrm>
            <a:off x="838200" y="4180344"/>
            <a:ext cx="10988040" cy="2677656"/>
          </a:xfrm>
          <a:prstGeom prst="rect">
            <a:avLst/>
          </a:prstGeom>
          <a:noFill/>
        </p:spPr>
        <p:txBody>
          <a:bodyPr wrap="square">
            <a:spAutoFit/>
          </a:bodyPr>
          <a:lstStyle/>
          <a:p>
            <a:r>
              <a:rPr lang="en-GB" sz="2800" b="1" dirty="0">
                <a:solidFill>
                  <a:srgbClr val="FF0000"/>
                </a:solidFill>
              </a:rPr>
              <a:t>There is a lot of competition for many providers and many courses, and the available quotas will fill up quickly on the most popular ones e.g. A-levels sciences and maths, trades and sports sciences.</a:t>
            </a:r>
          </a:p>
          <a:p>
            <a:endParaRPr lang="en-GB" sz="2800" b="1" dirty="0">
              <a:solidFill>
                <a:srgbClr val="FF0000"/>
              </a:solidFill>
            </a:endParaRPr>
          </a:p>
          <a:p>
            <a:r>
              <a:rPr lang="en-GB" sz="2800" b="1" dirty="0">
                <a:solidFill>
                  <a:srgbClr val="FF0000"/>
                </a:solidFill>
              </a:rPr>
              <a:t>Also get you applications done by Xmas and you can then focus solely on your examinations.</a:t>
            </a:r>
            <a:endParaRPr lang="en-GB" sz="2800" dirty="0"/>
          </a:p>
        </p:txBody>
      </p:sp>
    </p:spTree>
    <p:extLst>
      <p:ext uri="{BB962C8B-B14F-4D97-AF65-F5344CB8AC3E}">
        <p14:creationId xmlns:p14="http://schemas.microsoft.com/office/powerpoint/2010/main" val="333540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2E5DC-935D-6375-0BFE-F8C2AB0372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C500D1-33AF-4D06-EC59-E5E847EE0083}"/>
              </a:ext>
            </a:extLst>
          </p:cNvPr>
          <p:cNvSpPr>
            <a:spLocks noGrp="1"/>
          </p:cNvSpPr>
          <p:nvPr>
            <p:ph type="title"/>
          </p:nvPr>
        </p:nvSpPr>
        <p:spPr/>
        <p:txBody>
          <a:bodyPr/>
          <a:lstStyle/>
          <a:p>
            <a:r>
              <a:rPr lang="en-GB" b="1" dirty="0"/>
              <a:t>True or False?</a:t>
            </a:r>
          </a:p>
        </p:txBody>
      </p:sp>
      <p:sp>
        <p:nvSpPr>
          <p:cNvPr id="3" name="Content Placeholder 2">
            <a:extLst>
              <a:ext uri="{FF2B5EF4-FFF2-40B4-BE49-F238E27FC236}">
                <a16:creationId xmlns:a16="http://schemas.microsoft.com/office/drawing/2014/main" id="{CCDC3C94-B150-DBBE-6E9A-EEBDA707C084}"/>
              </a:ext>
            </a:extLst>
          </p:cNvPr>
          <p:cNvSpPr>
            <a:spLocks noGrp="1"/>
          </p:cNvSpPr>
          <p:nvPr>
            <p:ph idx="1"/>
          </p:nvPr>
        </p:nvSpPr>
        <p:spPr>
          <a:xfrm>
            <a:off x="1008841" y="1530013"/>
            <a:ext cx="10515600" cy="954106"/>
          </a:xfrm>
        </p:spPr>
        <p:txBody>
          <a:bodyPr>
            <a:normAutofit/>
          </a:bodyPr>
          <a:lstStyle/>
          <a:p>
            <a:pPr marL="0" indent="0">
              <a:buNone/>
            </a:pPr>
            <a:r>
              <a:rPr lang="en-GB" dirty="0"/>
              <a:t>You must do your own application</a:t>
            </a:r>
          </a:p>
        </p:txBody>
      </p:sp>
      <p:sp>
        <p:nvSpPr>
          <p:cNvPr id="4" name="Rectangle 3">
            <a:extLst>
              <a:ext uri="{FF2B5EF4-FFF2-40B4-BE49-F238E27FC236}">
                <a16:creationId xmlns:a16="http://schemas.microsoft.com/office/drawing/2014/main" id="{FB13949F-4CB3-6A43-5E48-3A88BE738B0B}"/>
              </a:ext>
            </a:extLst>
          </p:cNvPr>
          <p:cNvSpPr/>
          <p:nvPr/>
        </p:nvSpPr>
        <p:spPr>
          <a:xfrm>
            <a:off x="1008841" y="2358747"/>
            <a:ext cx="3011215" cy="1828800"/>
          </a:xfrm>
          <a:prstGeom prst="rect">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rPr>
              <a:t>True</a:t>
            </a:r>
          </a:p>
        </p:txBody>
      </p:sp>
      <p:sp>
        <p:nvSpPr>
          <p:cNvPr id="5" name="Rectangle 4">
            <a:extLst>
              <a:ext uri="{FF2B5EF4-FFF2-40B4-BE49-F238E27FC236}">
                <a16:creationId xmlns:a16="http://schemas.microsoft.com/office/drawing/2014/main" id="{83E028A0-872C-99FC-1060-4482A37FE481}"/>
              </a:ext>
            </a:extLst>
          </p:cNvPr>
          <p:cNvSpPr/>
          <p:nvPr/>
        </p:nvSpPr>
        <p:spPr>
          <a:xfrm>
            <a:off x="7952813" y="2358747"/>
            <a:ext cx="3011215" cy="1828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rPr>
              <a:t>False</a:t>
            </a:r>
          </a:p>
        </p:txBody>
      </p:sp>
      <p:pic>
        <p:nvPicPr>
          <p:cNvPr id="6" name="Picture 4" descr="Image result for tick icon">
            <a:extLst>
              <a:ext uri="{FF2B5EF4-FFF2-40B4-BE49-F238E27FC236}">
                <a16:creationId xmlns:a16="http://schemas.microsoft.com/office/drawing/2014/main" id="{5254AE2B-A5F9-3FE3-64CB-67E5C87EED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4190" y="2163135"/>
            <a:ext cx="2577810" cy="25778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16997572-9DD2-C158-F784-995D7BBA93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9660" y="-7064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F8B2C1C-F989-307B-BA09-65649FC6395D}"/>
              </a:ext>
            </a:extLst>
          </p:cNvPr>
          <p:cNvSpPr txBox="1"/>
          <p:nvPr/>
        </p:nvSpPr>
        <p:spPr>
          <a:xfrm>
            <a:off x="838200" y="4611231"/>
            <a:ext cx="10988040" cy="2246769"/>
          </a:xfrm>
          <a:prstGeom prst="rect">
            <a:avLst/>
          </a:prstGeom>
          <a:noFill/>
        </p:spPr>
        <p:txBody>
          <a:bodyPr wrap="square">
            <a:spAutoFit/>
          </a:bodyPr>
          <a:lstStyle/>
          <a:p>
            <a:r>
              <a:rPr lang="en-GB" sz="2800" b="1" dirty="0">
                <a:solidFill>
                  <a:srgbClr val="FF0000"/>
                </a:solidFill>
              </a:rPr>
              <a:t>Doing applications is a new thing and it can be difficult. There is help available and make use of it, especially the BBEC Careers department of Mr Ryan and Ms Kauser – based on Green 0. They can guide and help you do applications and arrange live sessions with providers and external Careers Advisors.</a:t>
            </a:r>
            <a:endParaRPr lang="en-GB" sz="2800" dirty="0"/>
          </a:p>
        </p:txBody>
      </p:sp>
    </p:spTree>
    <p:extLst>
      <p:ext uri="{BB962C8B-B14F-4D97-AF65-F5344CB8AC3E}">
        <p14:creationId xmlns:p14="http://schemas.microsoft.com/office/powerpoint/2010/main" val="354363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FF6E8-5A6B-50A9-8FFD-DDA3B78F51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65C89F-09E4-B670-D611-A5EE3BB916FF}"/>
              </a:ext>
            </a:extLst>
          </p:cNvPr>
          <p:cNvSpPr>
            <a:spLocks noGrp="1"/>
          </p:cNvSpPr>
          <p:nvPr>
            <p:ph type="title"/>
          </p:nvPr>
        </p:nvSpPr>
        <p:spPr>
          <a:xfrm>
            <a:off x="119062" y="121920"/>
            <a:ext cx="11844338" cy="4968240"/>
          </a:xfrm>
        </p:spPr>
        <p:txBody>
          <a:bodyPr anchor="t">
            <a:normAutofit fontScale="90000"/>
          </a:bodyPr>
          <a:lstStyle/>
          <a:p>
            <a:r>
              <a:rPr lang="en-GB" b="1" dirty="0">
                <a:solidFill>
                  <a:srgbClr val="00B050"/>
                </a:solidFill>
              </a:rPr>
              <a:t>How do you find out more about the different Providers and inform your choices?</a:t>
            </a:r>
            <a:br>
              <a:rPr lang="en-GB" b="1" dirty="0"/>
            </a:br>
            <a:br>
              <a:rPr lang="en-GB" b="1" dirty="0"/>
            </a:br>
            <a:br>
              <a:rPr lang="en-GB" b="1" dirty="0"/>
            </a:br>
            <a:br>
              <a:rPr lang="en-GB" b="1" dirty="0"/>
            </a:br>
            <a:br>
              <a:rPr lang="en-GB" dirty="0"/>
            </a:br>
            <a:br>
              <a:rPr lang="en-GB" dirty="0"/>
            </a:br>
            <a:br>
              <a:rPr lang="en-GB" dirty="0"/>
            </a:br>
            <a:br>
              <a:rPr lang="en-GB" dirty="0"/>
            </a:br>
            <a:br>
              <a:rPr lang="en-GB" dirty="0"/>
            </a:br>
            <a:endParaRPr lang="en-GB" dirty="0"/>
          </a:p>
        </p:txBody>
      </p:sp>
      <p:pic>
        <p:nvPicPr>
          <p:cNvPr id="3" name="Picture 2">
            <a:extLst>
              <a:ext uri="{FF2B5EF4-FFF2-40B4-BE49-F238E27FC236}">
                <a16:creationId xmlns:a16="http://schemas.microsoft.com/office/drawing/2014/main" id="{9F303BF4-9AFE-35F1-2186-1AD8CCADC6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4138" y="490728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79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40BAE-3FA1-92E4-C0A4-36D5B6B886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AEDEB7-56EC-07C1-7659-F8F088E0369C}"/>
              </a:ext>
            </a:extLst>
          </p:cNvPr>
          <p:cNvSpPr>
            <a:spLocks noGrp="1"/>
          </p:cNvSpPr>
          <p:nvPr>
            <p:ph type="title"/>
          </p:nvPr>
        </p:nvSpPr>
        <p:spPr>
          <a:xfrm>
            <a:off x="119062" y="121920"/>
            <a:ext cx="11844338" cy="4968240"/>
          </a:xfrm>
        </p:spPr>
        <p:txBody>
          <a:bodyPr anchor="t">
            <a:normAutofit fontScale="90000"/>
          </a:bodyPr>
          <a:lstStyle/>
          <a:p>
            <a:r>
              <a:rPr lang="en-GB" b="1" dirty="0"/>
              <a:t>How do you find out more about the Providers and inform your choices?</a:t>
            </a:r>
            <a:br>
              <a:rPr lang="en-GB" b="1" dirty="0"/>
            </a:br>
            <a:br>
              <a:rPr lang="en-GB" sz="3600" b="1" dirty="0"/>
            </a:br>
            <a:r>
              <a:rPr lang="en-GB" sz="3600" b="1" dirty="0">
                <a:solidFill>
                  <a:srgbClr val="FF0000"/>
                </a:solidFill>
              </a:rPr>
              <a:t>Word of Mouth</a:t>
            </a:r>
            <a:br>
              <a:rPr lang="en-GB" sz="3600" b="1" dirty="0">
                <a:solidFill>
                  <a:srgbClr val="FF0000"/>
                </a:solidFill>
              </a:rPr>
            </a:br>
            <a:r>
              <a:rPr lang="en-GB" sz="3600" b="1" dirty="0">
                <a:solidFill>
                  <a:srgbClr val="FF0000"/>
                </a:solidFill>
              </a:rPr>
              <a:t>Friends and Family</a:t>
            </a:r>
            <a:br>
              <a:rPr lang="en-GB" sz="3600" b="1" dirty="0">
                <a:solidFill>
                  <a:srgbClr val="FF0000"/>
                </a:solidFill>
              </a:rPr>
            </a:br>
            <a:r>
              <a:rPr lang="en-GB" sz="3600" b="1" dirty="0">
                <a:solidFill>
                  <a:srgbClr val="FF0000"/>
                </a:solidFill>
              </a:rPr>
              <a:t>Social Media</a:t>
            </a:r>
            <a:br>
              <a:rPr lang="en-GB" sz="3600" b="1" dirty="0">
                <a:solidFill>
                  <a:srgbClr val="FF0000"/>
                </a:solidFill>
              </a:rPr>
            </a:br>
            <a:r>
              <a:rPr lang="en-GB" sz="3600" b="1" dirty="0">
                <a:solidFill>
                  <a:srgbClr val="FF0000"/>
                </a:solidFill>
              </a:rPr>
              <a:t>Internet and Webchats</a:t>
            </a:r>
            <a:br>
              <a:rPr lang="en-GB" sz="3600" b="1" dirty="0">
                <a:solidFill>
                  <a:srgbClr val="FF0000"/>
                </a:solidFill>
              </a:rPr>
            </a:br>
            <a:r>
              <a:rPr lang="en-GB" sz="3600" b="1" dirty="0">
                <a:solidFill>
                  <a:srgbClr val="FF0000"/>
                </a:solidFill>
              </a:rPr>
              <a:t>BBEC Careers and Assemblies</a:t>
            </a:r>
            <a:br>
              <a:rPr lang="en-GB" sz="3600" b="1" dirty="0">
                <a:solidFill>
                  <a:srgbClr val="FF0000"/>
                </a:solidFill>
              </a:rPr>
            </a:br>
            <a:r>
              <a:rPr lang="en-GB" sz="3600" b="1" dirty="0">
                <a:solidFill>
                  <a:srgbClr val="FF0000"/>
                </a:solidFill>
              </a:rPr>
              <a:t>BBEC Aspirations Event</a:t>
            </a:r>
            <a:br>
              <a:rPr lang="en-GB" sz="3600" b="1" dirty="0">
                <a:solidFill>
                  <a:srgbClr val="FF0000"/>
                </a:solidFill>
              </a:rPr>
            </a:br>
            <a:r>
              <a:rPr lang="en-GB" sz="3600" b="1" dirty="0">
                <a:solidFill>
                  <a:srgbClr val="FF0000"/>
                </a:solidFill>
              </a:rPr>
              <a:t>Virtual Tours</a:t>
            </a:r>
            <a:br>
              <a:rPr lang="en-GB" sz="3600" b="1" dirty="0">
                <a:solidFill>
                  <a:srgbClr val="FF0000"/>
                </a:solidFill>
              </a:rPr>
            </a:br>
            <a:r>
              <a:rPr lang="en-GB" sz="3600" b="1" dirty="0">
                <a:solidFill>
                  <a:srgbClr val="FF0000"/>
                </a:solidFill>
              </a:rPr>
              <a:t>Campus Tours at your convenience</a:t>
            </a:r>
            <a:br>
              <a:rPr lang="en-GB" sz="3600" b="1" dirty="0">
                <a:solidFill>
                  <a:srgbClr val="FF0000"/>
                </a:solidFill>
              </a:rPr>
            </a:br>
            <a:r>
              <a:rPr lang="en-GB" sz="3600" b="1" dirty="0">
                <a:solidFill>
                  <a:srgbClr val="FF0000"/>
                </a:solidFill>
              </a:rPr>
              <a:t>Visits to Provider Open Days</a:t>
            </a:r>
            <a:br>
              <a:rPr lang="en-GB" b="1" dirty="0">
                <a:solidFill>
                  <a:srgbClr val="FF0000"/>
                </a:solidFill>
              </a:rPr>
            </a:br>
            <a:br>
              <a:rPr lang="en-GB" b="1" dirty="0">
                <a:solidFill>
                  <a:srgbClr val="FF0000"/>
                </a:solidFill>
              </a:rPr>
            </a:br>
            <a:r>
              <a:rPr lang="en-GB" b="1" dirty="0"/>
              <a:t>Some of these are more reliable than others!</a:t>
            </a:r>
            <a:br>
              <a:rPr lang="en-GB" b="1" dirty="0"/>
            </a:br>
            <a:br>
              <a:rPr lang="en-GB" b="1" dirty="0"/>
            </a:br>
            <a:br>
              <a:rPr lang="en-GB" dirty="0"/>
            </a:br>
            <a:br>
              <a:rPr lang="en-GB" dirty="0"/>
            </a:br>
            <a:br>
              <a:rPr lang="en-GB" dirty="0"/>
            </a:br>
            <a:br>
              <a:rPr lang="en-GB" dirty="0"/>
            </a:br>
            <a:br>
              <a:rPr lang="en-GB" dirty="0"/>
            </a:br>
            <a:endParaRPr lang="en-GB" dirty="0"/>
          </a:p>
        </p:txBody>
      </p:sp>
    </p:spTree>
    <p:extLst>
      <p:ext uri="{BB962C8B-B14F-4D97-AF65-F5344CB8AC3E}">
        <p14:creationId xmlns:p14="http://schemas.microsoft.com/office/powerpoint/2010/main" val="183557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173732-2920-EB0B-83C2-3719155CA6E5}"/>
              </a:ext>
            </a:extLst>
          </p:cNvPr>
          <p:cNvSpPr txBox="1"/>
          <p:nvPr/>
        </p:nvSpPr>
        <p:spPr>
          <a:xfrm>
            <a:off x="180654" y="885334"/>
            <a:ext cx="11604946" cy="1956498"/>
          </a:xfrm>
          <a:prstGeom prst="rect">
            <a:avLst/>
          </a:prstGeom>
          <a:noFill/>
        </p:spPr>
        <p:txBody>
          <a:bodyPr wrap="square">
            <a:spAutoFit/>
          </a:bodyPr>
          <a:lstStyle/>
          <a:p>
            <a:pPr>
              <a:lnSpc>
                <a:spcPct val="150000"/>
              </a:lnSpc>
              <a:spcAft>
                <a:spcPts val="800"/>
              </a:spcAft>
            </a:pPr>
            <a:r>
              <a:rPr lang="en-GB" dirty="0">
                <a:effectLst/>
                <a:latin typeface="Open Sans" panose="020B0606030504020204" pitchFamily="34" charset="0"/>
                <a:ea typeface="Open Sans" panose="020B0606030504020204" pitchFamily="34" charset="0"/>
                <a:cs typeface="Open Sans" panose="020B0606030504020204" pitchFamily="34" charset="0"/>
              </a:rPr>
              <a:t>Look at the sources of information below. How many have you used to help you find out about options after secondary school? </a:t>
            </a:r>
            <a:r>
              <a:rPr lang="en-GB" dirty="0">
                <a:latin typeface="Open Sans" panose="020B0606030504020204" pitchFamily="34" charset="0"/>
                <a:ea typeface="Open Sans" panose="020B0606030504020204" pitchFamily="34" charset="0"/>
                <a:cs typeface="Open Sans" panose="020B0606030504020204" pitchFamily="34" charset="0"/>
              </a:rPr>
              <a:t>Label each information source:</a:t>
            </a:r>
          </a:p>
          <a:p>
            <a:pPr>
              <a:lnSpc>
                <a:spcPct val="150000"/>
              </a:lnSpc>
              <a:spcAft>
                <a:spcPts val="800"/>
              </a:spcAft>
            </a:pPr>
            <a:endParaRPr lang="en-GB"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spcAft>
                <a:spcPts val="800"/>
              </a:spcAft>
            </a:pPr>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0654" y="338209"/>
            <a:ext cx="11419200" cy="669188"/>
          </a:xfrm>
        </p:spPr>
        <p:txBody>
          <a:bodyPr>
            <a:noAutofit/>
          </a:bodyPr>
          <a:lstStyle/>
          <a:p>
            <a:pPr>
              <a:lnSpc>
                <a:spcPct val="107000"/>
              </a:lnSpc>
              <a:spcAft>
                <a:spcPts val="800"/>
              </a:spcAft>
            </a:pPr>
            <a:r>
              <a:rPr lang="en-GB" sz="3200" b="1" dirty="0">
                <a:effectLst/>
                <a:latin typeface="Open sans" panose="020B0606030504020204" pitchFamily="34" charset="0"/>
                <a:ea typeface="Open sans" panose="020B0606030504020204" pitchFamily="34" charset="0"/>
                <a:cs typeface="Open sans" panose="020B0606030504020204" pitchFamily="34" charset="0"/>
              </a:rPr>
              <a:t>Researching post-16 pathways (5 mins) </a:t>
            </a:r>
            <a:endParaRPr lang="en-GB" sz="3200" dirty="0">
              <a:effectLst/>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8">
            <a:extLst>
              <a:ext uri="{FF2B5EF4-FFF2-40B4-BE49-F238E27FC236}">
                <a16:creationId xmlns:a16="http://schemas.microsoft.com/office/drawing/2014/main" id="{0D69C6DA-80DD-4336-CF25-310F53BE6CFC}"/>
              </a:ext>
            </a:extLst>
          </p:cNvPr>
          <p:cNvGrpSpPr/>
          <p:nvPr/>
        </p:nvGrpSpPr>
        <p:grpSpPr>
          <a:xfrm>
            <a:off x="352969" y="1876461"/>
            <a:ext cx="5650613" cy="1188000"/>
            <a:chOff x="-740516" y="2022285"/>
            <a:chExt cx="5650613" cy="1188000"/>
          </a:xfrm>
        </p:grpSpPr>
        <p:sp>
          <p:nvSpPr>
            <p:cNvPr id="11" name="TextBox 10">
              <a:extLst>
                <a:ext uri="{FF2B5EF4-FFF2-40B4-BE49-F238E27FC236}">
                  <a16:creationId xmlns:a16="http://schemas.microsoft.com/office/drawing/2014/main" id="{048D7454-F5A3-1BF8-EE4F-54D1B37A5A9D}"/>
                </a:ext>
              </a:extLst>
            </p:cNvPr>
            <p:cNvSpPr txBox="1"/>
            <p:nvPr/>
          </p:nvSpPr>
          <p:spPr>
            <a:xfrm>
              <a:off x="2777150" y="2022285"/>
              <a:ext cx="2132947" cy="1188000"/>
            </a:xfrm>
            <a:prstGeom prst="roundRect">
              <a:avLst/>
            </a:prstGeom>
            <a:solidFill>
              <a:srgbClr val="FFE4CC"/>
            </a:solidFill>
            <a:ln w="3175">
              <a:solidFill>
                <a:schemeClr val="bg1">
                  <a:lumMod val="50000"/>
                </a:schemeClr>
              </a:solidFill>
            </a:ln>
          </p:spPr>
          <p:txBody>
            <a:bodyPr wrap="square" lIns="46800" rIns="46800" anchor="ctr" anchorCtr="0">
              <a:noAutofit/>
            </a:bodyPr>
            <a:lstStyle/>
            <a:p>
              <a:pPr marL="342900" lvl="0" indent="-342900">
                <a:lnSpc>
                  <a:spcPct val="125000"/>
                </a:lnSpc>
                <a:spcAft>
                  <a:spcPts val="3000"/>
                </a:spcAft>
                <a:buFont typeface="+mj-lt"/>
                <a:buAutoNum type="arabicPeriod" startAt="2"/>
                <a:defRPr/>
              </a:pPr>
              <a:r>
                <a:rPr lang="en-GB" dirty="0">
                  <a:latin typeface="Open Sans" panose="020B0606030504020204" pitchFamily="34" charset="0"/>
                  <a:ea typeface="Open Sans" panose="020B0606030504020204" pitchFamily="34" charset="0"/>
                  <a:cs typeface="Open Sans" panose="020B0606030504020204" pitchFamily="34" charset="0"/>
                </a:rPr>
                <a:t>Conversations with parents / carers</a:t>
              </a:r>
            </a:p>
          </p:txBody>
        </p:sp>
        <p:sp>
          <p:nvSpPr>
            <p:cNvPr id="21" name="TextBox 20">
              <a:extLst>
                <a:ext uri="{FF2B5EF4-FFF2-40B4-BE49-F238E27FC236}">
                  <a16:creationId xmlns:a16="http://schemas.microsoft.com/office/drawing/2014/main" id="{B331B5A1-3C2E-773C-B3EF-7DFF6858BC2E}"/>
                </a:ext>
              </a:extLst>
            </p:cNvPr>
            <p:cNvSpPr txBox="1"/>
            <p:nvPr/>
          </p:nvSpPr>
          <p:spPr>
            <a:xfrm>
              <a:off x="-740516" y="2022285"/>
              <a:ext cx="3400857" cy="1188000"/>
            </a:xfrm>
            <a:prstGeom prst="roundRect">
              <a:avLst/>
            </a:prstGeom>
            <a:solidFill>
              <a:srgbClr val="FFCDE0"/>
            </a:solidFill>
            <a:ln w="3175">
              <a:solidFill>
                <a:schemeClr val="bg1">
                  <a:lumMod val="50000"/>
                </a:schemeClr>
              </a:solidFill>
            </a:ln>
          </p:spPr>
          <p:txBody>
            <a:bodyPr wrap="square" lIns="46800" rIns="46800" anchor="ctr" anchorCtr="0">
              <a:noAutofit/>
            </a:bodyPr>
            <a:lstStyle/>
            <a:p>
              <a:pPr marL="342900" lvl="0" indent="-342900">
                <a:lnSpc>
                  <a:spcPct val="125000"/>
                </a:lnSpc>
                <a:spcAft>
                  <a:spcPts val="3000"/>
                </a:spcAft>
                <a:buFont typeface="+mj-lt"/>
                <a:buAutoNum type="arabicPeriod"/>
                <a:defRPr/>
              </a:pPr>
              <a:r>
                <a:rPr lang="en-GB" dirty="0">
                  <a:latin typeface="Open Sans" panose="020B0606030504020204" pitchFamily="34" charset="0"/>
                  <a:ea typeface="Open Sans" panose="020B0606030504020204" pitchFamily="34" charset="0"/>
                  <a:cs typeface="Open Sans" panose="020B0606030504020204" pitchFamily="34" charset="0"/>
                </a:rPr>
                <a:t>Conversations with careers advisors, teachers, or other school staff</a:t>
              </a:r>
            </a:p>
          </p:txBody>
        </p:sp>
      </p:grpSp>
      <p:grpSp>
        <p:nvGrpSpPr>
          <p:cNvPr id="8" name="Group 7">
            <a:extLst>
              <a:ext uri="{FF2B5EF4-FFF2-40B4-BE49-F238E27FC236}">
                <a16:creationId xmlns:a16="http://schemas.microsoft.com/office/drawing/2014/main" id="{9ECA4777-5CF0-4C21-2AB0-FDA619A30107}"/>
              </a:ext>
            </a:extLst>
          </p:cNvPr>
          <p:cNvGrpSpPr/>
          <p:nvPr/>
        </p:nvGrpSpPr>
        <p:grpSpPr>
          <a:xfrm>
            <a:off x="352969" y="3234516"/>
            <a:ext cx="11171460" cy="1206064"/>
            <a:chOff x="1452520" y="3429000"/>
            <a:chExt cx="11171460" cy="1206064"/>
          </a:xfrm>
        </p:grpSpPr>
        <p:sp>
          <p:nvSpPr>
            <p:cNvPr id="13" name="TextBox 12">
              <a:extLst>
                <a:ext uri="{FF2B5EF4-FFF2-40B4-BE49-F238E27FC236}">
                  <a16:creationId xmlns:a16="http://schemas.microsoft.com/office/drawing/2014/main" id="{9EFECE69-B839-E503-DFED-320DD4E2866D}"/>
                </a:ext>
              </a:extLst>
            </p:cNvPr>
            <p:cNvSpPr txBox="1"/>
            <p:nvPr/>
          </p:nvSpPr>
          <p:spPr>
            <a:xfrm>
              <a:off x="3719400" y="3444532"/>
              <a:ext cx="3266924" cy="1188000"/>
            </a:xfrm>
            <a:prstGeom prst="roundRect">
              <a:avLst/>
            </a:prstGeom>
            <a:solidFill>
              <a:srgbClr val="CDF3E6"/>
            </a:solidFill>
            <a:ln w="3175">
              <a:solidFill>
                <a:schemeClr val="bg1">
                  <a:lumMod val="50000"/>
                </a:schemeClr>
              </a:solidFill>
            </a:ln>
          </p:spPr>
          <p:txBody>
            <a:bodyPr wrap="square" lIns="46800" rIns="46800" anchor="ctr" anchorCtr="0">
              <a:noAutofit/>
            </a:bodyPr>
            <a:lstStyle/>
            <a:p>
              <a:pPr marL="342900" lvl="0" indent="-342900">
                <a:lnSpc>
                  <a:spcPct val="125000"/>
                </a:lnSpc>
                <a:spcAft>
                  <a:spcPts val="3000"/>
                </a:spcAft>
                <a:buFont typeface="+mj-lt"/>
                <a:buAutoNum type="arabicPeriod" startAt="4"/>
                <a:defRPr/>
              </a:pPr>
              <a:r>
                <a:rPr lang="en-GB" dirty="0">
                  <a:latin typeface="Open Sans" panose="020B0606030504020204" pitchFamily="34" charset="0"/>
                  <a:ea typeface="Open Sans" panose="020B0606030504020204" pitchFamily="34" charset="0"/>
                  <a:cs typeface="Open Sans" panose="020B0606030504020204" pitchFamily="34" charset="0"/>
                </a:rPr>
                <a:t>Conversations with older siblings or friends who have already left school</a:t>
              </a:r>
            </a:p>
          </p:txBody>
        </p:sp>
        <p:sp>
          <p:nvSpPr>
            <p:cNvPr id="19" name="TextBox 18">
              <a:extLst>
                <a:ext uri="{FF2B5EF4-FFF2-40B4-BE49-F238E27FC236}">
                  <a16:creationId xmlns:a16="http://schemas.microsoft.com/office/drawing/2014/main" id="{58A35FFE-68C1-1D4E-8E0B-0178BEA58717}"/>
                </a:ext>
              </a:extLst>
            </p:cNvPr>
            <p:cNvSpPr txBox="1"/>
            <p:nvPr/>
          </p:nvSpPr>
          <p:spPr>
            <a:xfrm>
              <a:off x="1452520" y="3429000"/>
              <a:ext cx="2150071" cy="1188000"/>
            </a:xfrm>
            <a:prstGeom prst="roundRect">
              <a:avLst/>
            </a:prstGeom>
            <a:solidFill>
              <a:srgbClr val="FFF2CC"/>
            </a:solidFill>
            <a:ln w="3175">
              <a:solidFill>
                <a:schemeClr val="bg1">
                  <a:lumMod val="50000"/>
                </a:schemeClr>
              </a:solidFill>
            </a:ln>
          </p:spPr>
          <p:txBody>
            <a:bodyPr wrap="square" lIns="46800" rIns="46800" anchor="ctr" anchorCtr="0">
              <a:noAutofit/>
            </a:bodyPr>
            <a:lstStyle/>
            <a:p>
              <a:pPr marL="342900" lvl="0" indent="-342900">
                <a:lnSpc>
                  <a:spcPct val="125000"/>
                </a:lnSpc>
                <a:spcAft>
                  <a:spcPts val="3000"/>
                </a:spcAft>
                <a:buFont typeface="+mj-lt"/>
                <a:buAutoNum type="arabicPeriod" startAt="3"/>
                <a:defRPr/>
              </a:pPr>
              <a:r>
                <a:rPr lang="en-GB" dirty="0">
                  <a:latin typeface="Open Sans" panose="020B0606030504020204" pitchFamily="34" charset="0"/>
                  <a:ea typeface="Open Sans" panose="020B0606030504020204" pitchFamily="34" charset="0"/>
                  <a:cs typeface="Open Sans" panose="020B0606030504020204" pitchFamily="34" charset="0"/>
                </a:rPr>
                <a:t>Conversations with friends</a:t>
              </a:r>
            </a:p>
          </p:txBody>
        </p:sp>
        <p:sp>
          <p:nvSpPr>
            <p:cNvPr id="20" name="TextBox 19">
              <a:extLst>
                <a:ext uri="{FF2B5EF4-FFF2-40B4-BE49-F238E27FC236}">
                  <a16:creationId xmlns:a16="http://schemas.microsoft.com/office/drawing/2014/main" id="{F48871B7-E5EF-10E2-1A71-A72081A9618A}"/>
                </a:ext>
              </a:extLst>
            </p:cNvPr>
            <p:cNvSpPr txBox="1"/>
            <p:nvPr/>
          </p:nvSpPr>
          <p:spPr>
            <a:xfrm>
              <a:off x="7103133" y="3447064"/>
              <a:ext cx="3494484" cy="1188000"/>
            </a:xfrm>
            <a:prstGeom prst="roundRect">
              <a:avLst/>
            </a:prstGeom>
            <a:solidFill>
              <a:srgbClr val="C9F0EF"/>
            </a:solidFill>
            <a:ln w="3175">
              <a:solidFill>
                <a:schemeClr val="bg1">
                  <a:lumMod val="50000"/>
                </a:schemeClr>
              </a:solidFill>
            </a:ln>
          </p:spPr>
          <p:txBody>
            <a:bodyPr wrap="square" lIns="46800" rIns="46800" anchor="ctr" anchorCtr="0">
              <a:noAutofit/>
            </a:bodyPr>
            <a:lstStyle/>
            <a:p>
              <a:pPr marL="342900" lvl="0" indent="-342900">
                <a:lnSpc>
                  <a:spcPct val="125000"/>
                </a:lnSpc>
                <a:spcAft>
                  <a:spcPts val="3000"/>
                </a:spcAft>
                <a:buFont typeface="+mj-lt"/>
                <a:buAutoNum type="arabicPeriod" startAt="5"/>
                <a:defRPr/>
              </a:pPr>
              <a:r>
                <a:rPr lang="en-GB" dirty="0">
                  <a:latin typeface="Open Sans" panose="020B0606030504020204" pitchFamily="34" charset="0"/>
                  <a:ea typeface="Open Sans" panose="020B0606030504020204" pitchFamily="34" charset="0"/>
                  <a:cs typeface="Open Sans" panose="020B0606030504020204" pitchFamily="34" charset="0"/>
                </a:rPr>
                <a:t>Conversations with professionals in the career sector you want to work in</a:t>
              </a:r>
            </a:p>
          </p:txBody>
        </p:sp>
        <p:sp>
          <p:nvSpPr>
            <p:cNvPr id="22" name="TextBox 21">
              <a:extLst>
                <a:ext uri="{FF2B5EF4-FFF2-40B4-BE49-F238E27FC236}">
                  <a16:creationId xmlns:a16="http://schemas.microsoft.com/office/drawing/2014/main" id="{26EC8EB8-0A54-380B-7A9D-9D76F98F5E4D}"/>
                </a:ext>
              </a:extLst>
            </p:cNvPr>
            <p:cNvSpPr txBox="1"/>
            <p:nvPr/>
          </p:nvSpPr>
          <p:spPr>
            <a:xfrm>
              <a:off x="10714426" y="3444532"/>
              <a:ext cx="1909554" cy="1188000"/>
            </a:xfrm>
            <a:prstGeom prst="roundRect">
              <a:avLst/>
            </a:prstGeom>
            <a:solidFill>
              <a:srgbClr val="DAE9F6"/>
            </a:solidFill>
            <a:ln w="3175">
              <a:solidFill>
                <a:schemeClr val="bg1">
                  <a:lumMod val="50000"/>
                </a:schemeClr>
              </a:solidFill>
            </a:ln>
          </p:spPr>
          <p:txBody>
            <a:bodyPr wrap="square" lIns="46800" rIns="46800" anchor="ctr" anchorCtr="0">
              <a:noAutofit/>
            </a:bodyPr>
            <a:lstStyle/>
            <a:p>
              <a:pPr marL="342900" lvl="0" indent="-342900">
                <a:lnSpc>
                  <a:spcPct val="125000"/>
                </a:lnSpc>
                <a:spcAft>
                  <a:spcPts val="3000"/>
                </a:spcAft>
                <a:buFont typeface="+mj-lt"/>
                <a:buAutoNum type="arabicPeriod" startAt="6"/>
                <a:defRPr/>
              </a:pPr>
              <a:r>
                <a:rPr lang="en-GB" dirty="0">
                  <a:latin typeface="Open Sans" panose="020B0606030504020204" pitchFamily="34" charset="0"/>
                  <a:ea typeface="Open Sans" panose="020B0606030504020204" pitchFamily="34" charset="0"/>
                  <a:cs typeface="Open Sans" panose="020B0606030504020204" pitchFamily="34" charset="0"/>
                </a:rPr>
                <a:t>Information provided by your school</a:t>
              </a:r>
            </a:p>
          </p:txBody>
        </p:sp>
      </p:grpSp>
      <p:grpSp>
        <p:nvGrpSpPr>
          <p:cNvPr id="6" name="Group 5">
            <a:extLst>
              <a:ext uri="{FF2B5EF4-FFF2-40B4-BE49-F238E27FC236}">
                <a16:creationId xmlns:a16="http://schemas.microsoft.com/office/drawing/2014/main" id="{A565AEB7-8781-F7D7-46EC-4082F3C8DF53}"/>
              </a:ext>
            </a:extLst>
          </p:cNvPr>
          <p:cNvGrpSpPr/>
          <p:nvPr/>
        </p:nvGrpSpPr>
        <p:grpSpPr>
          <a:xfrm>
            <a:off x="352969" y="4610635"/>
            <a:ext cx="10951832" cy="1188000"/>
            <a:chOff x="833768" y="4873176"/>
            <a:chExt cx="10951832" cy="1188000"/>
          </a:xfrm>
        </p:grpSpPr>
        <p:sp>
          <p:nvSpPr>
            <p:cNvPr id="17" name="TextBox 16">
              <a:extLst>
                <a:ext uri="{FF2B5EF4-FFF2-40B4-BE49-F238E27FC236}">
                  <a16:creationId xmlns:a16="http://schemas.microsoft.com/office/drawing/2014/main" id="{96073C3B-19EC-8CEC-57B1-860A5CBC00EF}"/>
                </a:ext>
              </a:extLst>
            </p:cNvPr>
            <p:cNvSpPr txBox="1"/>
            <p:nvPr/>
          </p:nvSpPr>
          <p:spPr>
            <a:xfrm>
              <a:off x="833768" y="4873176"/>
              <a:ext cx="2982507" cy="1188000"/>
            </a:xfrm>
            <a:prstGeom prst="roundRect">
              <a:avLst/>
            </a:prstGeom>
            <a:solidFill>
              <a:srgbClr val="ECDFF5"/>
            </a:solidFill>
            <a:ln w="3175">
              <a:solidFill>
                <a:schemeClr val="tx1">
                  <a:lumMod val="50000"/>
                  <a:lumOff val="50000"/>
                </a:schemeClr>
              </a:solidFill>
            </a:ln>
          </p:spPr>
          <p:txBody>
            <a:bodyPr wrap="square" lIns="46800" rIns="46800" anchor="ctr" anchorCtr="0">
              <a:noAutofit/>
            </a:bodyPr>
            <a:lstStyle/>
            <a:p>
              <a:pPr marL="342900" lvl="0" indent="-342900">
                <a:lnSpc>
                  <a:spcPct val="125000"/>
                </a:lnSpc>
                <a:spcAft>
                  <a:spcPts val="3000"/>
                </a:spcAft>
                <a:buFont typeface="+mj-lt"/>
                <a:buAutoNum type="arabicPeriod" startAt="7"/>
                <a:defRPr/>
              </a:pPr>
              <a:r>
                <a:rPr lang="en-GB" dirty="0">
                  <a:latin typeface="Open Sans" panose="020B0606030504020204" pitchFamily="34" charset="0"/>
                  <a:ea typeface="Open Sans" panose="020B0606030504020204" pitchFamily="34" charset="0"/>
                  <a:cs typeface="Open Sans" panose="020B0606030504020204" pitchFamily="34" charset="0"/>
                </a:rPr>
                <a:t>Information provided by local colleges, sixth forms, or employers</a:t>
              </a:r>
            </a:p>
          </p:txBody>
        </p:sp>
        <p:sp>
          <p:nvSpPr>
            <p:cNvPr id="23" name="TextBox 22">
              <a:extLst>
                <a:ext uri="{FF2B5EF4-FFF2-40B4-BE49-F238E27FC236}">
                  <a16:creationId xmlns:a16="http://schemas.microsoft.com/office/drawing/2014/main" id="{914FE409-91DE-ADDB-975B-7591B0F9C076}"/>
                </a:ext>
              </a:extLst>
            </p:cNvPr>
            <p:cNvSpPr txBox="1"/>
            <p:nvPr/>
          </p:nvSpPr>
          <p:spPr>
            <a:xfrm>
              <a:off x="3933084" y="4873176"/>
              <a:ext cx="1986918" cy="1188000"/>
            </a:xfrm>
            <a:prstGeom prst="roundRect">
              <a:avLst/>
            </a:prstGeom>
            <a:solidFill>
              <a:srgbClr val="FFCDE0"/>
            </a:solidFill>
            <a:ln w="3175">
              <a:solidFill>
                <a:schemeClr val="tx1">
                  <a:lumMod val="50000"/>
                  <a:lumOff val="50000"/>
                </a:schemeClr>
              </a:solidFill>
            </a:ln>
          </p:spPr>
          <p:txBody>
            <a:bodyPr wrap="square" lIns="46800" rIns="46800" anchor="ctr" anchorCtr="0">
              <a:noAutofit/>
            </a:bodyPr>
            <a:lstStyle/>
            <a:p>
              <a:pPr marL="342900" lvl="0" indent="-342900">
                <a:lnSpc>
                  <a:spcPct val="125000"/>
                </a:lnSpc>
                <a:spcAft>
                  <a:spcPts val="3000"/>
                </a:spcAft>
                <a:buFont typeface="+mj-lt"/>
                <a:buAutoNum type="arabicPeriod" startAt="8"/>
                <a:defRPr/>
              </a:pPr>
              <a:r>
                <a:rPr lang="en-GB" dirty="0">
                  <a:latin typeface="Open Sans" panose="020B0606030504020204" pitchFamily="34" charset="0"/>
                  <a:ea typeface="Open Sans" panose="020B0606030504020204" pitchFamily="34" charset="0"/>
                  <a:cs typeface="Open Sans" panose="020B0606030504020204" pitchFamily="34" charset="0"/>
                </a:rPr>
                <a:t>Independent research using Unifrog</a:t>
              </a:r>
            </a:p>
          </p:txBody>
        </p:sp>
        <p:sp>
          <p:nvSpPr>
            <p:cNvPr id="24" name="TextBox 23">
              <a:extLst>
                <a:ext uri="{FF2B5EF4-FFF2-40B4-BE49-F238E27FC236}">
                  <a16:creationId xmlns:a16="http://schemas.microsoft.com/office/drawing/2014/main" id="{911F3080-58D1-DD7C-8B95-4DA752053325}"/>
                </a:ext>
              </a:extLst>
            </p:cNvPr>
            <p:cNvSpPr txBox="1"/>
            <p:nvPr/>
          </p:nvSpPr>
          <p:spPr>
            <a:xfrm>
              <a:off x="6036811" y="4873176"/>
              <a:ext cx="2867493" cy="1188000"/>
            </a:xfrm>
            <a:prstGeom prst="roundRect">
              <a:avLst/>
            </a:prstGeom>
            <a:solidFill>
              <a:srgbClr val="FFE4CC"/>
            </a:solidFill>
            <a:ln w="3175">
              <a:solidFill>
                <a:schemeClr val="tx1">
                  <a:lumMod val="50000"/>
                  <a:lumOff val="50000"/>
                </a:schemeClr>
              </a:solidFill>
            </a:ln>
          </p:spPr>
          <p:txBody>
            <a:bodyPr wrap="square" lIns="46800" rIns="46800" anchor="ctr" anchorCtr="0">
              <a:noAutofit/>
            </a:bodyPr>
            <a:lstStyle/>
            <a:p>
              <a:pPr marL="342900" lvl="0" indent="-342900">
                <a:lnSpc>
                  <a:spcPct val="125000"/>
                </a:lnSpc>
                <a:spcAft>
                  <a:spcPts val="3000"/>
                </a:spcAft>
                <a:buFont typeface="+mj-lt"/>
                <a:buAutoNum type="arabicPeriod" startAt="9"/>
                <a:defRPr/>
              </a:pPr>
              <a:r>
                <a:rPr lang="en-GB" dirty="0">
                  <a:latin typeface="Open Sans" panose="020B0606030504020204" pitchFamily="34" charset="0"/>
                  <a:ea typeface="Open Sans" panose="020B0606030504020204" pitchFamily="34" charset="0"/>
                  <a:cs typeface="Open Sans" panose="020B0606030504020204" pitchFamily="34" charset="0"/>
                </a:rPr>
                <a:t>Independent research using other trustworthy websites</a:t>
              </a:r>
            </a:p>
          </p:txBody>
        </p:sp>
        <p:sp>
          <p:nvSpPr>
            <p:cNvPr id="25" name="TextBox 24">
              <a:extLst>
                <a:ext uri="{FF2B5EF4-FFF2-40B4-BE49-F238E27FC236}">
                  <a16:creationId xmlns:a16="http://schemas.microsoft.com/office/drawing/2014/main" id="{E9C739E0-68A8-BC44-957F-B927A534151A}"/>
                </a:ext>
              </a:extLst>
            </p:cNvPr>
            <p:cNvSpPr txBox="1"/>
            <p:nvPr/>
          </p:nvSpPr>
          <p:spPr>
            <a:xfrm>
              <a:off x="9021113" y="4873176"/>
              <a:ext cx="2764487" cy="1188000"/>
            </a:xfrm>
            <a:prstGeom prst="roundRect">
              <a:avLst/>
            </a:prstGeom>
            <a:solidFill>
              <a:srgbClr val="FFF2CC"/>
            </a:solidFill>
            <a:ln w="3175">
              <a:solidFill>
                <a:schemeClr val="tx1">
                  <a:lumMod val="50000"/>
                  <a:lumOff val="50000"/>
                </a:schemeClr>
              </a:solidFill>
            </a:ln>
          </p:spPr>
          <p:txBody>
            <a:bodyPr wrap="square" lIns="46800" rIns="46800" anchor="ctr" anchorCtr="0">
              <a:noAutofit/>
            </a:bodyPr>
            <a:lstStyle/>
            <a:p>
              <a:pPr marL="342900" lvl="0" indent="-342900">
                <a:lnSpc>
                  <a:spcPct val="125000"/>
                </a:lnSpc>
                <a:spcAft>
                  <a:spcPts val="3000"/>
                </a:spcAft>
                <a:buFont typeface="+mj-lt"/>
                <a:buAutoNum type="arabicPeriod" startAt="10"/>
                <a:defRPr/>
              </a:pPr>
              <a:r>
                <a:rPr lang="en-GB" dirty="0">
                  <a:latin typeface="Open Sans" panose="020B0606030504020204" pitchFamily="34" charset="0"/>
                  <a:ea typeface="Open Sans" panose="020B0606030504020204" pitchFamily="34" charset="0"/>
                  <a:cs typeface="Open Sans" panose="020B0606030504020204" pitchFamily="34" charset="0"/>
                </a:rPr>
                <a:t>Independent research using social media or blogs </a:t>
              </a:r>
            </a:p>
          </p:txBody>
        </p:sp>
      </p:grpSp>
      <p:sp>
        <p:nvSpPr>
          <p:cNvPr id="5" name="TextBox 4">
            <a:extLst>
              <a:ext uri="{FF2B5EF4-FFF2-40B4-BE49-F238E27FC236}">
                <a16:creationId xmlns:a16="http://schemas.microsoft.com/office/drawing/2014/main" id="{2F6AD05B-1FAC-7AEB-92FC-61F38BAC9C36}"/>
              </a:ext>
            </a:extLst>
          </p:cNvPr>
          <p:cNvSpPr txBox="1"/>
          <p:nvPr/>
        </p:nvSpPr>
        <p:spPr>
          <a:xfrm>
            <a:off x="6286045" y="1500176"/>
            <a:ext cx="5671870" cy="1499770"/>
          </a:xfrm>
          <a:prstGeom prst="rect">
            <a:avLst/>
          </a:prstGeom>
          <a:solidFill>
            <a:schemeClr val="bg1">
              <a:lumMod val="95000"/>
            </a:schemeClr>
          </a:solidFill>
        </p:spPr>
        <p:txBody>
          <a:bodyPr wrap="square">
            <a:spAutoFit/>
          </a:bodyPr>
          <a:lstStyle/>
          <a:p>
            <a:pPr marL="342900" indent="-342900">
              <a:lnSpc>
                <a:spcPct val="150000"/>
              </a:lnSpc>
              <a:spcAft>
                <a:spcPts val="800"/>
              </a:spcAft>
              <a:buFont typeface="Arial" panose="020B0604020202020204" pitchFamily="34" charset="0"/>
              <a:buChar char="•"/>
            </a:pPr>
            <a:r>
              <a:rPr lang="en-GB" sz="18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YES:</a:t>
            </a:r>
            <a:r>
              <a:rPr lang="en-GB" sz="1800" b="1" dirty="0">
                <a:latin typeface="Open Sans" panose="020B0606030504020204" pitchFamily="34" charset="0"/>
                <a:ea typeface="Open Sans" panose="020B0606030504020204" pitchFamily="34" charset="0"/>
                <a:cs typeface="Open Sans" panose="020B0606030504020204" pitchFamily="34" charset="0"/>
              </a:rPr>
              <a:t> </a:t>
            </a:r>
            <a:r>
              <a:rPr lang="en-GB" sz="1800" dirty="0">
                <a:latin typeface="Open Sans" panose="020B0606030504020204" pitchFamily="34" charset="0"/>
                <a:ea typeface="Open Sans" panose="020B0606030504020204" pitchFamily="34" charset="0"/>
                <a:cs typeface="Open Sans" panose="020B0606030504020204" pitchFamily="34" charset="0"/>
              </a:rPr>
              <a:t>if you have used it</a:t>
            </a:r>
            <a:endParaRPr lang="en-GB" sz="18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spcAft>
                <a:spcPts val="800"/>
              </a:spcAft>
              <a:buFont typeface="Arial" panose="020B0604020202020204" pitchFamily="34" charset="0"/>
              <a:buChar char="•"/>
            </a:pPr>
            <a:r>
              <a:rPr lang="en-GB" sz="1800"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t>WILL USE: </a:t>
            </a:r>
            <a:r>
              <a:rPr lang="en-GB" sz="1800" dirty="0">
                <a:latin typeface="Open Sans" panose="020B0606030504020204" pitchFamily="34" charset="0"/>
                <a:ea typeface="Open Sans" panose="020B0606030504020204" pitchFamily="34" charset="0"/>
                <a:cs typeface="Open Sans" panose="020B0606030504020204" pitchFamily="34" charset="0"/>
              </a:rPr>
              <a:t>if you intend to use it, but haven’t yet</a:t>
            </a:r>
            <a:endParaRPr lang="en-GB" sz="18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spcAft>
                <a:spcPts val="800"/>
              </a:spcAft>
              <a:buFont typeface="Arial" panose="020B0604020202020204" pitchFamily="34" charset="0"/>
              <a:buChar char="•"/>
            </a:pPr>
            <a:r>
              <a:rPr lang="en-GB" sz="1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NO: </a:t>
            </a:r>
            <a:r>
              <a:rPr lang="en-GB" sz="1800" dirty="0">
                <a:latin typeface="Open Sans" panose="020B0606030504020204" pitchFamily="34" charset="0"/>
                <a:ea typeface="Open Sans" panose="020B0606030504020204" pitchFamily="34" charset="0"/>
                <a:cs typeface="Open Sans" panose="020B0606030504020204" pitchFamily="34" charset="0"/>
              </a:rPr>
              <a:t>if you don’t intend to use it </a:t>
            </a:r>
            <a:endParaRPr lang="en-GB" sz="18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94990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4AF7D-F40E-2CFC-E415-CF07614117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03E4B2-B2D2-0694-B3DF-06E7EF3AF289}"/>
              </a:ext>
            </a:extLst>
          </p:cNvPr>
          <p:cNvSpPr>
            <a:spLocks noGrp="1"/>
          </p:cNvSpPr>
          <p:nvPr>
            <p:ph type="title"/>
          </p:nvPr>
        </p:nvSpPr>
        <p:spPr>
          <a:xfrm>
            <a:off x="119062" y="121920"/>
            <a:ext cx="7426644" cy="2225040"/>
          </a:xfrm>
        </p:spPr>
        <p:txBody>
          <a:bodyPr anchor="t">
            <a:normAutofit fontScale="90000"/>
          </a:bodyPr>
          <a:lstStyle/>
          <a:p>
            <a:r>
              <a:rPr lang="en-GB" b="1" dirty="0"/>
              <a:t>Aspirations Evening</a:t>
            </a:r>
            <a:br>
              <a:rPr lang="en-GB" b="1" dirty="0"/>
            </a:br>
            <a:br>
              <a:rPr lang="en-GB" b="1" dirty="0"/>
            </a:br>
            <a:r>
              <a:rPr lang="en-GB" b="1" dirty="0">
                <a:solidFill>
                  <a:srgbClr val="0070C0"/>
                </a:solidFill>
              </a:rPr>
              <a:t>This is on the 13</a:t>
            </a:r>
            <a:r>
              <a:rPr lang="en-GB" b="1" baseline="30000" dirty="0">
                <a:solidFill>
                  <a:srgbClr val="0070C0"/>
                </a:solidFill>
              </a:rPr>
              <a:t>th</a:t>
            </a:r>
            <a:r>
              <a:rPr lang="en-GB" b="1" dirty="0">
                <a:solidFill>
                  <a:srgbClr val="0070C0"/>
                </a:solidFill>
              </a:rPr>
              <a:t> November between 5.30pm and 7.30pm.</a:t>
            </a:r>
            <a:br>
              <a:rPr lang="en-GB" b="1" dirty="0"/>
            </a:br>
            <a:br>
              <a:rPr lang="en-GB" b="1" dirty="0"/>
            </a:br>
            <a:r>
              <a:rPr lang="en-GB" b="1" dirty="0"/>
              <a:t>It will be attended by most of the important providers and students, and their families are welcome to attend. There are normally over 40 stalls or providers, trainers and employers.</a:t>
            </a:r>
            <a:br>
              <a:rPr lang="en-GB" dirty="0"/>
            </a:br>
            <a:br>
              <a:rPr lang="en-GB" dirty="0"/>
            </a:br>
            <a:br>
              <a:rPr lang="en-GB" dirty="0"/>
            </a:br>
            <a:br>
              <a:rPr lang="en-GB" dirty="0"/>
            </a:br>
            <a:br>
              <a:rPr lang="en-GB" dirty="0"/>
            </a:br>
            <a:endParaRPr lang="en-GB" dirty="0"/>
          </a:p>
        </p:txBody>
      </p:sp>
      <p:pic>
        <p:nvPicPr>
          <p:cNvPr id="4" name="Picture 3">
            <a:extLst>
              <a:ext uri="{FF2B5EF4-FFF2-40B4-BE49-F238E27FC236}">
                <a16:creationId xmlns:a16="http://schemas.microsoft.com/office/drawing/2014/main" id="{38372338-5940-C681-E232-BA70B2CD8D91}"/>
              </a:ext>
            </a:extLst>
          </p:cNvPr>
          <p:cNvPicPr>
            <a:picLocks noChangeAspect="1"/>
          </p:cNvPicPr>
          <p:nvPr/>
        </p:nvPicPr>
        <p:blipFill>
          <a:blip r:embed="rId2"/>
          <a:stretch>
            <a:fillRect/>
          </a:stretch>
        </p:blipFill>
        <p:spPr>
          <a:xfrm>
            <a:off x="7698612" y="198120"/>
            <a:ext cx="4374326" cy="6096000"/>
          </a:xfrm>
          <a:prstGeom prst="rect">
            <a:avLst/>
          </a:prstGeom>
        </p:spPr>
      </p:pic>
    </p:spTree>
    <p:extLst>
      <p:ext uri="{BB962C8B-B14F-4D97-AF65-F5344CB8AC3E}">
        <p14:creationId xmlns:p14="http://schemas.microsoft.com/office/powerpoint/2010/main" val="3111999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44E5D-D0CD-F7DF-83A7-BE2DF94510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837BA9-BD6E-5AEF-6690-3EF6EEFA2113}"/>
              </a:ext>
            </a:extLst>
          </p:cNvPr>
          <p:cNvSpPr>
            <a:spLocks noGrp="1"/>
          </p:cNvSpPr>
          <p:nvPr>
            <p:ph type="title"/>
          </p:nvPr>
        </p:nvSpPr>
        <p:spPr>
          <a:xfrm>
            <a:off x="119062" y="121920"/>
            <a:ext cx="11844338" cy="2225040"/>
          </a:xfrm>
        </p:spPr>
        <p:txBody>
          <a:bodyPr anchor="t">
            <a:normAutofit fontScale="90000"/>
          </a:bodyPr>
          <a:lstStyle/>
          <a:p>
            <a:r>
              <a:rPr lang="en-GB" b="1" dirty="0"/>
              <a:t>Open Days</a:t>
            </a:r>
            <a:br>
              <a:rPr lang="en-GB" b="1" dirty="0"/>
            </a:br>
            <a:br>
              <a:rPr lang="en-GB" b="1" dirty="0"/>
            </a:br>
            <a:r>
              <a:rPr lang="en-GB" dirty="0"/>
              <a:t>Attend Open Days, even for providers who are not your first choice. This will both confirm you are making the right choice but also compare your own experiences of the buildings, staff, facilities and support available.</a:t>
            </a:r>
            <a:br>
              <a:rPr lang="en-GB" dirty="0"/>
            </a:br>
            <a:br>
              <a:rPr lang="en-GB" dirty="0"/>
            </a:br>
            <a:r>
              <a:rPr lang="en-GB" dirty="0"/>
              <a:t>BBEC Careers will keep you updated about all things Careers through weekly bulletins to your tutor. Look out for Open Days.</a:t>
            </a:r>
            <a:br>
              <a:rPr lang="en-GB" dirty="0"/>
            </a:br>
            <a:br>
              <a:rPr lang="en-GB" b="1" dirty="0"/>
            </a:br>
            <a:r>
              <a:rPr lang="en-GB" b="1" dirty="0"/>
              <a:t>.</a:t>
            </a:r>
            <a:br>
              <a:rPr lang="en-GB" dirty="0"/>
            </a:br>
            <a:br>
              <a:rPr lang="en-GB" dirty="0"/>
            </a:br>
            <a:br>
              <a:rPr lang="en-GB" dirty="0"/>
            </a:br>
            <a:br>
              <a:rPr lang="en-GB" dirty="0"/>
            </a:br>
            <a:br>
              <a:rPr lang="en-GB" dirty="0"/>
            </a:br>
            <a:endParaRPr lang="en-GB" dirty="0"/>
          </a:p>
        </p:txBody>
      </p:sp>
    </p:spTree>
    <p:extLst>
      <p:ext uri="{BB962C8B-B14F-4D97-AF65-F5344CB8AC3E}">
        <p14:creationId xmlns:p14="http://schemas.microsoft.com/office/powerpoint/2010/main" val="363656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8AE162-43D3-E99A-6104-F5284AD27F8A}"/>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89B979C1-75EE-EFC5-0499-D0939AFCF940}"/>
              </a:ext>
            </a:extLst>
          </p:cNvPr>
          <p:cNvPicPr>
            <a:picLocks noChangeAspect="1"/>
          </p:cNvPicPr>
          <p:nvPr/>
        </p:nvPicPr>
        <p:blipFill>
          <a:blip r:embed="rId2"/>
          <a:stretch>
            <a:fillRect/>
          </a:stretch>
        </p:blipFill>
        <p:spPr>
          <a:xfrm>
            <a:off x="3790950" y="206552"/>
            <a:ext cx="9029700" cy="6086475"/>
          </a:xfrm>
          <a:prstGeom prst="rect">
            <a:avLst/>
          </a:prstGeom>
        </p:spPr>
      </p:pic>
      <p:pic>
        <p:nvPicPr>
          <p:cNvPr id="6" name="Picture 5">
            <a:extLst>
              <a:ext uri="{FF2B5EF4-FFF2-40B4-BE49-F238E27FC236}">
                <a16:creationId xmlns:a16="http://schemas.microsoft.com/office/drawing/2014/main" id="{21796DE2-EC9B-A955-C30A-CB5D548708A7}"/>
              </a:ext>
            </a:extLst>
          </p:cNvPr>
          <p:cNvPicPr>
            <a:picLocks noChangeAspect="1"/>
          </p:cNvPicPr>
          <p:nvPr/>
        </p:nvPicPr>
        <p:blipFill>
          <a:blip r:embed="rId3"/>
          <a:stretch>
            <a:fillRect/>
          </a:stretch>
        </p:blipFill>
        <p:spPr>
          <a:xfrm>
            <a:off x="752475" y="984073"/>
            <a:ext cx="11439525" cy="5667375"/>
          </a:xfrm>
          <a:prstGeom prst="rect">
            <a:avLst/>
          </a:prstGeom>
        </p:spPr>
      </p:pic>
      <p:pic>
        <p:nvPicPr>
          <p:cNvPr id="9" name="Picture 8">
            <a:extLst>
              <a:ext uri="{FF2B5EF4-FFF2-40B4-BE49-F238E27FC236}">
                <a16:creationId xmlns:a16="http://schemas.microsoft.com/office/drawing/2014/main" id="{53745B79-4232-23D4-3DC8-8D2B1EC5F422}"/>
              </a:ext>
            </a:extLst>
          </p:cNvPr>
          <p:cNvPicPr>
            <a:picLocks noChangeAspect="1"/>
          </p:cNvPicPr>
          <p:nvPr/>
        </p:nvPicPr>
        <p:blipFill>
          <a:blip r:embed="rId4"/>
          <a:stretch>
            <a:fillRect/>
          </a:stretch>
        </p:blipFill>
        <p:spPr>
          <a:xfrm>
            <a:off x="0" y="2524922"/>
            <a:ext cx="12192000" cy="4368091"/>
          </a:xfrm>
          <a:prstGeom prst="rect">
            <a:avLst/>
          </a:prstGeom>
        </p:spPr>
      </p:pic>
    </p:spTree>
    <p:extLst>
      <p:ext uri="{BB962C8B-B14F-4D97-AF65-F5344CB8AC3E}">
        <p14:creationId xmlns:p14="http://schemas.microsoft.com/office/powerpoint/2010/main" val="12598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0DCE8-0C3C-834E-7199-F2F98962C5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57F07F-02C4-AF1E-D97E-52BDACB17DA8}"/>
              </a:ext>
            </a:extLst>
          </p:cNvPr>
          <p:cNvSpPr>
            <a:spLocks noGrp="1"/>
          </p:cNvSpPr>
          <p:nvPr>
            <p:ph type="title"/>
          </p:nvPr>
        </p:nvSpPr>
        <p:spPr>
          <a:xfrm>
            <a:off x="838200" y="566734"/>
            <a:ext cx="10515600" cy="5286528"/>
          </a:xfrm>
        </p:spPr>
        <p:txBody>
          <a:bodyPr>
            <a:normAutofit fontScale="90000"/>
          </a:bodyPr>
          <a:lstStyle/>
          <a:p>
            <a:r>
              <a:rPr lang="en-GB" b="1" dirty="0"/>
              <a:t>Think about the West Riding Area that surrounds BBEC, including Bradford, Leeds, Huddersfield, Halifax (Calderdale) and Wakefield.</a:t>
            </a:r>
            <a:br>
              <a:rPr lang="en-GB" dirty="0"/>
            </a:br>
            <a:br>
              <a:rPr lang="en-GB" dirty="0"/>
            </a:br>
            <a:r>
              <a:rPr lang="en-GB" b="1" dirty="0">
                <a:solidFill>
                  <a:srgbClr val="00B050"/>
                </a:solidFill>
              </a:rPr>
              <a:t>Name as many possible providers of places to learn and record them on your whiteboard. Think about Colleges and Sixth Forms.</a:t>
            </a:r>
            <a:br>
              <a:rPr lang="en-GB" dirty="0"/>
            </a:br>
            <a:endParaRPr lang="en-GB" dirty="0"/>
          </a:p>
        </p:txBody>
      </p:sp>
      <p:pic>
        <p:nvPicPr>
          <p:cNvPr id="2050" name="Picture 2">
            <a:extLst>
              <a:ext uri="{FF2B5EF4-FFF2-40B4-BE49-F238E27FC236}">
                <a16:creationId xmlns:a16="http://schemas.microsoft.com/office/drawing/2014/main" id="{A6B639F2-C6E3-C79B-4452-43B351606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8875" y="478169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365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93A57-92EF-888E-FB3F-7A3A67134161}"/>
              </a:ext>
            </a:extLst>
          </p:cNvPr>
          <p:cNvSpPr>
            <a:spLocks noGrp="1"/>
          </p:cNvSpPr>
          <p:nvPr>
            <p:ph type="title"/>
          </p:nvPr>
        </p:nvSpPr>
        <p:spPr/>
        <p:txBody>
          <a:bodyPr/>
          <a:lstStyle/>
          <a:p>
            <a:r>
              <a:rPr lang="en-GB" b="1" dirty="0" err="1"/>
              <a:t>Furtherwork</a:t>
            </a:r>
            <a:endParaRPr lang="en-GB" b="1" dirty="0"/>
          </a:p>
        </p:txBody>
      </p:sp>
      <p:sp>
        <p:nvSpPr>
          <p:cNvPr id="3" name="Content Placeholder 2">
            <a:extLst>
              <a:ext uri="{FF2B5EF4-FFF2-40B4-BE49-F238E27FC236}">
                <a16:creationId xmlns:a16="http://schemas.microsoft.com/office/drawing/2014/main" id="{FC68E073-49CE-5D42-0B11-DC8E568D3F39}"/>
              </a:ext>
            </a:extLst>
          </p:cNvPr>
          <p:cNvSpPr>
            <a:spLocks noGrp="1"/>
          </p:cNvSpPr>
          <p:nvPr>
            <p:ph idx="1"/>
          </p:nvPr>
        </p:nvSpPr>
        <p:spPr/>
        <p:txBody>
          <a:bodyPr/>
          <a:lstStyle/>
          <a:p>
            <a:pPr marL="0" indent="0">
              <a:buNone/>
            </a:pPr>
            <a:r>
              <a:rPr lang="en-GB" b="1" dirty="0">
                <a:solidFill>
                  <a:srgbClr val="00B050"/>
                </a:solidFill>
              </a:rPr>
              <a:t>Research two providers, one you are familiar with and have been considering and a second, one that is less familiar but a possibility.</a:t>
            </a:r>
          </a:p>
          <a:p>
            <a:pPr marL="0" indent="0">
              <a:buNone/>
            </a:pPr>
            <a:endParaRPr lang="en-GB" b="1" dirty="0">
              <a:solidFill>
                <a:srgbClr val="00B050"/>
              </a:solidFill>
            </a:endParaRPr>
          </a:p>
          <a:p>
            <a:pPr marL="0" indent="0">
              <a:buNone/>
            </a:pPr>
            <a:r>
              <a:rPr lang="en-GB" b="1" dirty="0">
                <a:solidFill>
                  <a:srgbClr val="00B050"/>
                </a:solidFill>
              </a:rPr>
              <a:t>Find out what you can about the factors we have discussed e.g. getting there, types of courses etc</a:t>
            </a:r>
          </a:p>
          <a:p>
            <a:pPr marL="0" indent="0">
              <a:buNone/>
            </a:pPr>
            <a:endParaRPr lang="en-GB" b="1" dirty="0">
              <a:solidFill>
                <a:srgbClr val="00B050"/>
              </a:solidFill>
            </a:endParaRPr>
          </a:p>
          <a:p>
            <a:pPr marL="0" indent="0">
              <a:buNone/>
            </a:pPr>
            <a:r>
              <a:rPr lang="en-GB" b="1" dirty="0">
                <a:solidFill>
                  <a:srgbClr val="00B050"/>
                </a:solidFill>
              </a:rPr>
              <a:t>How can you find out more about the providers, when are open days etc?</a:t>
            </a:r>
          </a:p>
        </p:txBody>
      </p:sp>
    </p:spTree>
    <p:extLst>
      <p:ext uri="{BB962C8B-B14F-4D97-AF65-F5344CB8AC3E}">
        <p14:creationId xmlns:p14="http://schemas.microsoft.com/office/powerpoint/2010/main" val="607408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525995-C9D8-D74B-A67D-6DEF303D2301}"/>
              </a:ext>
            </a:extLst>
          </p:cNvPr>
          <p:cNvPicPr>
            <a:picLocks noChangeAspect="1"/>
          </p:cNvPicPr>
          <p:nvPr/>
        </p:nvPicPr>
        <p:blipFill>
          <a:blip r:embed="rId2"/>
          <a:stretch>
            <a:fillRect/>
          </a:stretch>
        </p:blipFill>
        <p:spPr>
          <a:xfrm>
            <a:off x="520064" y="317182"/>
            <a:ext cx="6307113" cy="6327458"/>
          </a:xfrm>
          <a:prstGeom prst="rect">
            <a:avLst/>
          </a:prstGeom>
        </p:spPr>
      </p:pic>
      <p:sp>
        <p:nvSpPr>
          <p:cNvPr id="6" name="Speech Bubble: Rectangle 5">
            <a:extLst>
              <a:ext uri="{FF2B5EF4-FFF2-40B4-BE49-F238E27FC236}">
                <a16:creationId xmlns:a16="http://schemas.microsoft.com/office/drawing/2014/main" id="{1CE504C1-99C3-8B31-8339-3EC15A0B6284}"/>
              </a:ext>
            </a:extLst>
          </p:cNvPr>
          <p:cNvSpPr/>
          <p:nvPr/>
        </p:nvSpPr>
        <p:spPr>
          <a:xfrm>
            <a:off x="8947525" y="123986"/>
            <a:ext cx="2724411" cy="2631914"/>
          </a:xfrm>
          <a:prstGeom prst="wedgeRectCallout">
            <a:avLst>
              <a:gd name="adj1" fmla="val -137688"/>
              <a:gd name="adj2" fmla="val 4091"/>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Please use this link below or the QR code to give us feedback on the lesson and suggest any improvements or additions.</a:t>
            </a:r>
          </a:p>
        </p:txBody>
      </p:sp>
      <p:sp>
        <p:nvSpPr>
          <p:cNvPr id="8" name="TextBox 7">
            <a:extLst>
              <a:ext uri="{FF2B5EF4-FFF2-40B4-BE49-F238E27FC236}">
                <a16:creationId xmlns:a16="http://schemas.microsoft.com/office/drawing/2014/main" id="{2D71970A-1A1F-B846-11EA-904BD536C701}"/>
              </a:ext>
            </a:extLst>
          </p:cNvPr>
          <p:cNvSpPr txBox="1"/>
          <p:nvPr/>
        </p:nvSpPr>
        <p:spPr>
          <a:xfrm>
            <a:off x="6995160" y="3480911"/>
            <a:ext cx="6096000" cy="461665"/>
          </a:xfrm>
          <a:prstGeom prst="rect">
            <a:avLst/>
          </a:prstGeom>
          <a:noFill/>
        </p:spPr>
        <p:txBody>
          <a:bodyPr wrap="square">
            <a:spAutoFit/>
          </a:bodyPr>
          <a:lstStyle/>
          <a:p>
            <a:r>
              <a:rPr lang="en-GB" sz="2400" dirty="0">
                <a:highlight>
                  <a:srgbClr val="FFFF00"/>
                </a:highlight>
              </a:rPr>
              <a:t>https://forms.office.com/e/TXBtt1aDkc</a:t>
            </a:r>
          </a:p>
        </p:txBody>
      </p:sp>
    </p:spTree>
    <p:extLst>
      <p:ext uri="{BB962C8B-B14F-4D97-AF65-F5344CB8AC3E}">
        <p14:creationId xmlns:p14="http://schemas.microsoft.com/office/powerpoint/2010/main" val="322808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8734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EED99-EEAD-21C5-4F2F-5A7A557A2781}"/>
              </a:ext>
            </a:extLst>
          </p:cNvPr>
          <p:cNvSpPr>
            <a:spLocks noGrp="1"/>
          </p:cNvSpPr>
          <p:nvPr>
            <p:ph type="title"/>
          </p:nvPr>
        </p:nvSpPr>
        <p:spPr>
          <a:xfrm>
            <a:off x="838200" y="211830"/>
            <a:ext cx="10515600" cy="5792730"/>
          </a:xfrm>
        </p:spPr>
        <p:txBody>
          <a:bodyPr>
            <a:normAutofit/>
          </a:bodyPr>
          <a:lstStyle/>
          <a:p>
            <a:r>
              <a:rPr lang="en-GB" dirty="0"/>
              <a:t>In a year’s time you will be somewhere else and your time at BBEC will have ended.</a:t>
            </a:r>
            <a:br>
              <a:rPr lang="en-GB" dirty="0"/>
            </a:br>
            <a:br>
              <a:rPr lang="en-GB" dirty="0"/>
            </a:br>
            <a:r>
              <a:rPr lang="en-GB" dirty="0"/>
              <a:t>If you are considering full-time education somewhere else and possibly training through an apprenticeship you will have to think about the big question of </a:t>
            </a:r>
            <a:r>
              <a:rPr lang="en-GB" b="1" dirty="0"/>
              <a:t>where this might happen, which provider will you use</a:t>
            </a:r>
            <a:r>
              <a:rPr lang="en-GB" dirty="0"/>
              <a:t>?</a:t>
            </a:r>
          </a:p>
        </p:txBody>
      </p:sp>
    </p:spTree>
    <p:extLst>
      <p:ext uri="{BB962C8B-B14F-4D97-AF65-F5344CB8AC3E}">
        <p14:creationId xmlns:p14="http://schemas.microsoft.com/office/powerpoint/2010/main" val="2789662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37BBE4-1B47-91C1-8575-E117DF03A8F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67838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FA051-A70B-6DE2-29AE-22CBCF51C7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A5F560-9C75-9677-426C-00E4547BBFD8}"/>
              </a:ext>
            </a:extLst>
          </p:cNvPr>
          <p:cNvSpPr>
            <a:spLocks noGrp="1"/>
          </p:cNvSpPr>
          <p:nvPr>
            <p:ph type="title"/>
          </p:nvPr>
        </p:nvSpPr>
        <p:spPr>
          <a:xfrm>
            <a:off x="315276" y="121920"/>
            <a:ext cx="11510963" cy="6736079"/>
          </a:xfrm>
        </p:spPr>
        <p:txBody>
          <a:bodyPr>
            <a:normAutofit fontScale="90000"/>
          </a:bodyPr>
          <a:lstStyle/>
          <a:p>
            <a:r>
              <a:rPr lang="en-GB" b="1" dirty="0"/>
              <a:t>Think about the some of the factors that might impact which provider(s) you apply to?</a:t>
            </a:r>
            <a:br>
              <a:rPr lang="en-GB" dirty="0"/>
            </a:br>
            <a:br>
              <a:rPr lang="en-GB" dirty="0"/>
            </a:br>
            <a:r>
              <a:rPr lang="en-GB" dirty="0"/>
              <a:t>Travel time (getting there and back everyday)</a:t>
            </a:r>
            <a:br>
              <a:rPr lang="en-GB" dirty="0"/>
            </a:br>
            <a:r>
              <a:rPr lang="en-GB" dirty="0"/>
              <a:t>Travel costs (buses and trains fares)</a:t>
            </a:r>
            <a:br>
              <a:rPr lang="en-GB" dirty="0"/>
            </a:br>
            <a:r>
              <a:rPr lang="en-GB" dirty="0"/>
              <a:t>Preferred Course</a:t>
            </a:r>
            <a:br>
              <a:rPr lang="en-GB" dirty="0"/>
            </a:br>
            <a:r>
              <a:rPr lang="en-GB" dirty="0"/>
              <a:t>Reputation of the provider</a:t>
            </a:r>
            <a:br>
              <a:rPr lang="en-GB" dirty="0"/>
            </a:br>
            <a:r>
              <a:rPr lang="en-GB" dirty="0"/>
              <a:t>Staying with friends</a:t>
            </a:r>
            <a:br>
              <a:rPr lang="en-GB" dirty="0"/>
            </a:br>
            <a:r>
              <a:rPr lang="en-GB" dirty="0"/>
              <a:t>Parental guidance………………..</a:t>
            </a:r>
            <a:br>
              <a:rPr lang="en-GB" dirty="0"/>
            </a:br>
            <a:br>
              <a:rPr lang="en-GB" dirty="0"/>
            </a:br>
            <a:r>
              <a:rPr lang="en-GB" b="1" dirty="0">
                <a:solidFill>
                  <a:srgbClr val="FF0000"/>
                </a:solidFill>
              </a:rPr>
              <a:t>As a class can we think of more?</a:t>
            </a:r>
            <a:br>
              <a:rPr lang="en-GB" dirty="0"/>
            </a:br>
            <a:endParaRPr lang="en-GB" dirty="0"/>
          </a:p>
        </p:txBody>
      </p:sp>
      <p:pic>
        <p:nvPicPr>
          <p:cNvPr id="2050" name="Picture 2">
            <a:extLst>
              <a:ext uri="{FF2B5EF4-FFF2-40B4-BE49-F238E27FC236}">
                <a16:creationId xmlns:a16="http://schemas.microsoft.com/office/drawing/2014/main" id="{BF67160E-A019-026B-CEE8-99858AC19B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8875" y="478169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128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05D43-32C7-6B91-9B93-33C7CC8468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F814C7-BE0F-E967-F968-13F6D65B89A9}"/>
              </a:ext>
            </a:extLst>
          </p:cNvPr>
          <p:cNvSpPr>
            <a:spLocks noGrp="1"/>
          </p:cNvSpPr>
          <p:nvPr>
            <p:ph type="title"/>
          </p:nvPr>
        </p:nvSpPr>
        <p:spPr>
          <a:xfrm>
            <a:off x="340518" y="152398"/>
            <a:ext cx="11699082" cy="6598922"/>
          </a:xfrm>
        </p:spPr>
        <p:txBody>
          <a:bodyPr>
            <a:normAutofit fontScale="90000"/>
          </a:bodyPr>
          <a:lstStyle/>
          <a:p>
            <a:r>
              <a:rPr lang="en-GB" b="1" dirty="0">
                <a:solidFill>
                  <a:srgbClr val="00B050"/>
                </a:solidFill>
              </a:rPr>
              <a:t>Which of these factors are most important to you?</a:t>
            </a:r>
            <a:br>
              <a:rPr lang="en-GB" dirty="0">
                <a:solidFill>
                  <a:srgbClr val="00B050"/>
                </a:solidFill>
              </a:rPr>
            </a:br>
            <a:br>
              <a:rPr lang="en-GB" dirty="0">
                <a:solidFill>
                  <a:srgbClr val="00B050"/>
                </a:solidFill>
              </a:rPr>
            </a:br>
            <a:r>
              <a:rPr lang="en-GB" dirty="0"/>
              <a:t>Rank your top 5 factors:</a:t>
            </a:r>
            <a:br>
              <a:rPr lang="en-GB" dirty="0"/>
            </a:br>
            <a:r>
              <a:rPr lang="en-GB" dirty="0"/>
              <a:t>1.</a:t>
            </a:r>
            <a:br>
              <a:rPr lang="en-GB" dirty="0"/>
            </a:br>
            <a:r>
              <a:rPr lang="en-GB" dirty="0"/>
              <a:t>2.</a:t>
            </a:r>
            <a:br>
              <a:rPr lang="en-GB" dirty="0"/>
            </a:br>
            <a:r>
              <a:rPr lang="en-GB" dirty="0"/>
              <a:t>3.</a:t>
            </a:r>
            <a:br>
              <a:rPr lang="en-GB" dirty="0"/>
            </a:br>
            <a:r>
              <a:rPr lang="en-GB" dirty="0"/>
              <a:t>4.</a:t>
            </a:r>
            <a:br>
              <a:rPr lang="en-GB" dirty="0"/>
            </a:br>
            <a:r>
              <a:rPr lang="en-GB" dirty="0"/>
              <a:t>5</a:t>
            </a:r>
            <a:br>
              <a:rPr lang="en-GB" dirty="0"/>
            </a:br>
            <a:br>
              <a:rPr lang="en-GB" dirty="0"/>
            </a:br>
            <a:r>
              <a:rPr lang="en-GB" b="1" dirty="0"/>
              <a:t>Are any of these factors “non-negotiable”?</a:t>
            </a:r>
            <a:br>
              <a:rPr lang="en-GB" dirty="0"/>
            </a:br>
            <a:endParaRPr lang="en-GB" dirty="0"/>
          </a:p>
        </p:txBody>
      </p:sp>
      <p:pic>
        <p:nvPicPr>
          <p:cNvPr id="2050" name="Picture 2">
            <a:extLst>
              <a:ext uri="{FF2B5EF4-FFF2-40B4-BE49-F238E27FC236}">
                <a16:creationId xmlns:a16="http://schemas.microsoft.com/office/drawing/2014/main" id="{27F21ABB-8E6F-A4BE-6A01-4BF3ACDABE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8875" y="478169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935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1B69D-5BDB-3657-FA03-ED6816EC9C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4E23A4-D3E3-C112-FAC0-2ABEB43BBBF5}"/>
              </a:ext>
            </a:extLst>
          </p:cNvPr>
          <p:cNvSpPr>
            <a:spLocks noGrp="1"/>
          </p:cNvSpPr>
          <p:nvPr>
            <p:ph type="title"/>
          </p:nvPr>
        </p:nvSpPr>
        <p:spPr>
          <a:xfrm>
            <a:off x="340518" y="441958"/>
            <a:ext cx="11851482" cy="6598922"/>
          </a:xfrm>
        </p:spPr>
        <p:txBody>
          <a:bodyPr>
            <a:normAutofit fontScale="90000"/>
          </a:bodyPr>
          <a:lstStyle/>
          <a:p>
            <a:r>
              <a:rPr lang="en-GB" b="1" dirty="0"/>
              <a:t>Travelling to and from a provider is a key consideration.</a:t>
            </a:r>
            <a:br>
              <a:rPr lang="en-GB" dirty="0"/>
            </a:br>
            <a:br>
              <a:rPr lang="en-GB" dirty="0"/>
            </a:br>
            <a:r>
              <a:rPr lang="en-GB" dirty="0"/>
              <a:t>For example, the Aviation Academy at Leeds-Bradford Airport is an amazing provider of courses that allow you to become a Pilot or Air Crew. However, it might be a challenge getting there!</a:t>
            </a:r>
            <a:br>
              <a:rPr lang="en-GB" dirty="0"/>
            </a:br>
            <a:br>
              <a:rPr lang="en-GB" dirty="0"/>
            </a:br>
            <a:r>
              <a:rPr lang="en-GB" dirty="0"/>
              <a:t>Do some research: </a:t>
            </a:r>
            <a:r>
              <a:rPr lang="en-GB" dirty="0">
                <a:hlinkClick r:id="rId2"/>
              </a:rPr>
              <a:t>link</a:t>
            </a:r>
            <a:br>
              <a:rPr lang="en-GB" dirty="0"/>
            </a:br>
            <a:br>
              <a:rPr lang="en-GB" dirty="0"/>
            </a:br>
            <a:r>
              <a:rPr lang="en-GB" dirty="0"/>
              <a:t>Explore possibilities, does somebody you know work near the provider and how many days are you at the provider (some courses are only 3 days per week).</a:t>
            </a:r>
            <a:br>
              <a:rPr lang="en-GB" dirty="0"/>
            </a:br>
            <a:endParaRPr lang="en-GB" dirty="0"/>
          </a:p>
        </p:txBody>
      </p:sp>
    </p:spTree>
    <p:extLst>
      <p:ext uri="{BB962C8B-B14F-4D97-AF65-F5344CB8AC3E}">
        <p14:creationId xmlns:p14="http://schemas.microsoft.com/office/powerpoint/2010/main" val="2322357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A38A5-DF27-E787-F141-BDBE113F454F}"/>
              </a:ext>
            </a:extLst>
          </p:cNvPr>
          <p:cNvSpPr>
            <a:spLocks noGrp="1"/>
          </p:cNvSpPr>
          <p:nvPr>
            <p:ph type="title"/>
          </p:nvPr>
        </p:nvSpPr>
        <p:spPr/>
        <p:txBody>
          <a:bodyPr/>
          <a:lstStyle/>
          <a:p>
            <a:r>
              <a:rPr lang="en-GB" b="1" dirty="0"/>
              <a:t>True or False?</a:t>
            </a:r>
          </a:p>
        </p:txBody>
      </p:sp>
      <p:sp>
        <p:nvSpPr>
          <p:cNvPr id="3" name="Content Placeholder 2">
            <a:extLst>
              <a:ext uri="{FF2B5EF4-FFF2-40B4-BE49-F238E27FC236}">
                <a16:creationId xmlns:a16="http://schemas.microsoft.com/office/drawing/2014/main" id="{898F2682-71C2-57B0-719B-B34D8DD64F5D}"/>
              </a:ext>
            </a:extLst>
          </p:cNvPr>
          <p:cNvSpPr>
            <a:spLocks noGrp="1"/>
          </p:cNvSpPr>
          <p:nvPr>
            <p:ph idx="1"/>
          </p:nvPr>
        </p:nvSpPr>
        <p:spPr>
          <a:xfrm>
            <a:off x="838200" y="1825625"/>
            <a:ext cx="10515600" cy="658495"/>
          </a:xfrm>
        </p:spPr>
        <p:txBody>
          <a:bodyPr/>
          <a:lstStyle/>
          <a:p>
            <a:pPr marL="0" indent="0">
              <a:buNone/>
            </a:pPr>
            <a:r>
              <a:rPr lang="en-GB" dirty="0"/>
              <a:t>I can only apply to one provider in the West Riding?</a:t>
            </a:r>
          </a:p>
        </p:txBody>
      </p:sp>
      <p:sp>
        <p:nvSpPr>
          <p:cNvPr id="4" name="Rectangle 3">
            <a:extLst>
              <a:ext uri="{FF2B5EF4-FFF2-40B4-BE49-F238E27FC236}">
                <a16:creationId xmlns:a16="http://schemas.microsoft.com/office/drawing/2014/main" id="{DF73B2D1-38F1-1BD4-3B82-996ACDA6CD6C}"/>
              </a:ext>
            </a:extLst>
          </p:cNvPr>
          <p:cNvSpPr/>
          <p:nvPr/>
        </p:nvSpPr>
        <p:spPr>
          <a:xfrm>
            <a:off x="1008841" y="2747200"/>
            <a:ext cx="3011215" cy="1828800"/>
          </a:xfrm>
          <a:prstGeom prst="rect">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rPr>
              <a:t>True</a:t>
            </a:r>
          </a:p>
        </p:txBody>
      </p:sp>
      <p:sp>
        <p:nvSpPr>
          <p:cNvPr id="5" name="Rectangle 4">
            <a:extLst>
              <a:ext uri="{FF2B5EF4-FFF2-40B4-BE49-F238E27FC236}">
                <a16:creationId xmlns:a16="http://schemas.microsoft.com/office/drawing/2014/main" id="{E63A2C05-582A-219D-A897-10236F56359D}"/>
              </a:ext>
            </a:extLst>
          </p:cNvPr>
          <p:cNvSpPr/>
          <p:nvPr/>
        </p:nvSpPr>
        <p:spPr>
          <a:xfrm>
            <a:off x="7952813" y="2747200"/>
            <a:ext cx="3011215" cy="1828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rPr>
              <a:t>False</a:t>
            </a:r>
          </a:p>
        </p:txBody>
      </p:sp>
      <p:pic>
        <p:nvPicPr>
          <p:cNvPr id="6" name="Picture 4" descr="Image result for tick icon">
            <a:extLst>
              <a:ext uri="{FF2B5EF4-FFF2-40B4-BE49-F238E27FC236}">
                <a16:creationId xmlns:a16="http://schemas.microsoft.com/office/drawing/2014/main" id="{5D546F48-49D4-0F7A-B231-1A234F10B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4190" y="2551588"/>
            <a:ext cx="2577810" cy="25778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6653ECA5-C3EF-41DD-BC21-C88E67BD02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9660" y="-7064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7E5AB13-9A2F-1832-585F-DAC61AC167AB}"/>
              </a:ext>
            </a:extLst>
          </p:cNvPr>
          <p:cNvSpPr txBox="1"/>
          <p:nvPr/>
        </p:nvSpPr>
        <p:spPr>
          <a:xfrm>
            <a:off x="838200" y="5568434"/>
            <a:ext cx="10125828" cy="523220"/>
          </a:xfrm>
          <a:prstGeom prst="rect">
            <a:avLst/>
          </a:prstGeom>
          <a:noFill/>
        </p:spPr>
        <p:txBody>
          <a:bodyPr wrap="square">
            <a:spAutoFit/>
          </a:bodyPr>
          <a:lstStyle/>
          <a:p>
            <a:r>
              <a:rPr lang="en-GB" sz="2800" b="1" dirty="0">
                <a:solidFill>
                  <a:srgbClr val="FF0000"/>
                </a:solidFill>
              </a:rPr>
              <a:t>You can apply to as many different providers as you like?</a:t>
            </a:r>
            <a:endParaRPr lang="en-GB" sz="2800" dirty="0"/>
          </a:p>
        </p:txBody>
      </p:sp>
    </p:spTree>
    <p:extLst>
      <p:ext uri="{BB962C8B-B14F-4D97-AF65-F5344CB8AC3E}">
        <p14:creationId xmlns:p14="http://schemas.microsoft.com/office/powerpoint/2010/main" val="77176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934A4-32E1-7737-8732-373F90934C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ECA453-05D1-97F3-AD43-6308F4815628}"/>
              </a:ext>
            </a:extLst>
          </p:cNvPr>
          <p:cNvSpPr>
            <a:spLocks noGrp="1"/>
          </p:cNvSpPr>
          <p:nvPr>
            <p:ph type="title"/>
          </p:nvPr>
        </p:nvSpPr>
        <p:spPr/>
        <p:txBody>
          <a:bodyPr/>
          <a:lstStyle/>
          <a:p>
            <a:r>
              <a:rPr lang="en-GB" b="1" dirty="0"/>
              <a:t>True or False?</a:t>
            </a:r>
          </a:p>
        </p:txBody>
      </p:sp>
      <p:sp>
        <p:nvSpPr>
          <p:cNvPr id="3" name="Content Placeholder 2">
            <a:extLst>
              <a:ext uri="{FF2B5EF4-FFF2-40B4-BE49-F238E27FC236}">
                <a16:creationId xmlns:a16="http://schemas.microsoft.com/office/drawing/2014/main" id="{6C5DC067-4DD6-3BD4-A875-53914EC0D284}"/>
              </a:ext>
            </a:extLst>
          </p:cNvPr>
          <p:cNvSpPr>
            <a:spLocks noGrp="1"/>
          </p:cNvSpPr>
          <p:nvPr>
            <p:ph idx="1"/>
          </p:nvPr>
        </p:nvSpPr>
        <p:spPr>
          <a:xfrm>
            <a:off x="838200" y="1825625"/>
            <a:ext cx="10515600" cy="658495"/>
          </a:xfrm>
        </p:spPr>
        <p:txBody>
          <a:bodyPr/>
          <a:lstStyle/>
          <a:p>
            <a:pPr marL="0" indent="0">
              <a:buNone/>
            </a:pPr>
            <a:r>
              <a:rPr lang="en-GB" dirty="0"/>
              <a:t>If you live in Bradford, you must study in Bradford?</a:t>
            </a:r>
          </a:p>
        </p:txBody>
      </p:sp>
      <p:sp>
        <p:nvSpPr>
          <p:cNvPr id="4" name="Rectangle 3">
            <a:extLst>
              <a:ext uri="{FF2B5EF4-FFF2-40B4-BE49-F238E27FC236}">
                <a16:creationId xmlns:a16="http://schemas.microsoft.com/office/drawing/2014/main" id="{2CC4F183-8B4A-3428-6228-F9E99917F325}"/>
              </a:ext>
            </a:extLst>
          </p:cNvPr>
          <p:cNvSpPr/>
          <p:nvPr/>
        </p:nvSpPr>
        <p:spPr>
          <a:xfrm>
            <a:off x="1008841" y="2747200"/>
            <a:ext cx="3011215" cy="1828800"/>
          </a:xfrm>
          <a:prstGeom prst="rect">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rPr>
              <a:t>True</a:t>
            </a:r>
          </a:p>
        </p:txBody>
      </p:sp>
      <p:sp>
        <p:nvSpPr>
          <p:cNvPr id="5" name="Rectangle 4">
            <a:extLst>
              <a:ext uri="{FF2B5EF4-FFF2-40B4-BE49-F238E27FC236}">
                <a16:creationId xmlns:a16="http://schemas.microsoft.com/office/drawing/2014/main" id="{ED053D5C-E968-7163-6129-B618CA51FBD7}"/>
              </a:ext>
            </a:extLst>
          </p:cNvPr>
          <p:cNvSpPr/>
          <p:nvPr/>
        </p:nvSpPr>
        <p:spPr>
          <a:xfrm>
            <a:off x="7952813" y="2747200"/>
            <a:ext cx="3011215" cy="1828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rPr>
              <a:t>False</a:t>
            </a:r>
          </a:p>
        </p:txBody>
      </p:sp>
      <p:pic>
        <p:nvPicPr>
          <p:cNvPr id="6" name="Picture 4" descr="Image result for tick icon">
            <a:extLst>
              <a:ext uri="{FF2B5EF4-FFF2-40B4-BE49-F238E27FC236}">
                <a16:creationId xmlns:a16="http://schemas.microsoft.com/office/drawing/2014/main" id="{F062BD04-A3A8-1742-670B-C90E00940A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4190" y="2551588"/>
            <a:ext cx="2577810" cy="25778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D71466C4-F4B1-DCF5-2222-386434BEBF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9660" y="-7064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ACAE624-AA36-7C48-2D4F-F80BB03F0C5C}"/>
              </a:ext>
            </a:extLst>
          </p:cNvPr>
          <p:cNvSpPr txBox="1"/>
          <p:nvPr/>
        </p:nvSpPr>
        <p:spPr>
          <a:xfrm>
            <a:off x="838200" y="5392479"/>
            <a:ext cx="11180260" cy="1384995"/>
          </a:xfrm>
          <a:prstGeom prst="rect">
            <a:avLst/>
          </a:prstGeom>
          <a:noFill/>
        </p:spPr>
        <p:txBody>
          <a:bodyPr wrap="square">
            <a:spAutoFit/>
          </a:bodyPr>
          <a:lstStyle/>
          <a:p>
            <a:r>
              <a:rPr lang="en-GB" sz="2800" b="1" dirty="0">
                <a:solidFill>
                  <a:srgbClr val="FF0000"/>
                </a:solidFill>
              </a:rPr>
              <a:t>There are also many ways of accessing support for travelling out of Bradford, with many providers and organisations offering support for transport costs. </a:t>
            </a:r>
            <a:endParaRPr lang="en-GB" sz="2800" dirty="0"/>
          </a:p>
        </p:txBody>
      </p:sp>
    </p:spTree>
    <p:extLst>
      <p:ext uri="{BB962C8B-B14F-4D97-AF65-F5344CB8AC3E}">
        <p14:creationId xmlns:p14="http://schemas.microsoft.com/office/powerpoint/2010/main" val="401996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Unifrog trio">
      <a:dk1>
        <a:sysClr val="windowText" lastClr="000000"/>
      </a:dk1>
      <a:lt1>
        <a:sysClr val="window" lastClr="FFFFFF"/>
      </a:lt1>
      <a:dk2>
        <a:srgbClr val="44546A"/>
      </a:dk2>
      <a:lt2>
        <a:srgbClr val="E7E6E6"/>
      </a:lt2>
      <a:accent1>
        <a:srgbClr val="33CC99"/>
      </a:accent1>
      <a:accent2>
        <a:srgbClr val="4BC7C8"/>
      </a:accent2>
      <a:accent3>
        <a:srgbClr val="FF7901"/>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45590</TotalTime>
  <Words>1364</Words>
  <Application>Microsoft Office PowerPoint</Application>
  <PresentationFormat>Widescreen</PresentationFormat>
  <Paragraphs>79</Paragraphs>
  <Slides>22</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22</vt:i4>
      </vt:variant>
    </vt:vector>
  </HeadingPairs>
  <TitlesOfParts>
    <vt:vector size="32" baseType="lpstr">
      <vt:lpstr>Arial</vt:lpstr>
      <vt:lpstr>Calibri</vt:lpstr>
      <vt:lpstr>Times New Roman</vt:lpstr>
      <vt:lpstr>Symbol</vt:lpstr>
      <vt:lpstr>Calibri Light</vt:lpstr>
      <vt:lpstr>Open Sans</vt:lpstr>
      <vt:lpstr>Open Sans</vt:lpstr>
      <vt:lpstr>1_Office Theme</vt:lpstr>
      <vt:lpstr>2_Office Theme</vt:lpstr>
      <vt:lpstr>3_Office Theme</vt:lpstr>
      <vt:lpstr>Y11 VIP Series “Choosing Providers</vt:lpstr>
      <vt:lpstr>Think about the West Riding Area that surrounds BBEC, including Bradford, Leeds, Huddersfield, Halifax (Calderdale) and Wakefield.  Name as many possible providers of places to learn and record them on your whiteboard. Think about Colleges and Sixth Forms. </vt:lpstr>
      <vt:lpstr>In a year’s time you will be somewhere else and your time at BBEC will have ended.  If you are considering full-time education somewhere else and possibly training through an apprenticeship you will have to think about the big question of where this might happen, which provider will you use?</vt:lpstr>
      <vt:lpstr>PowerPoint Presentation</vt:lpstr>
      <vt:lpstr>Think about the some of the factors that might impact which provider(s) you apply to?  Travel time (getting there and back everyday) Travel costs (buses and trains fares) Preferred Course Reputation of the provider Staying with friends Parental guidance………………..  As a class can we think of more? </vt:lpstr>
      <vt:lpstr>Which of these factors are most important to you?  Rank your top 5 factors: 1. 2. 3. 4. 5  Are any of these factors “non-negotiable”? </vt:lpstr>
      <vt:lpstr>Travelling to and from a provider is a key consideration.  For example, the Aviation Academy at Leeds-Bradford Airport is an amazing provider of courses that allow you to become a Pilot or Air Crew. However, it might be a challenge getting there!  Do some research: link  Explore possibilities, does somebody you know work near the provider and how many days are you at the provider (some courses are only 3 days per week). </vt:lpstr>
      <vt:lpstr>True or False?</vt:lpstr>
      <vt:lpstr>True or False?</vt:lpstr>
      <vt:lpstr>True or False?</vt:lpstr>
      <vt:lpstr>True or False?</vt:lpstr>
      <vt:lpstr>True or False?</vt:lpstr>
      <vt:lpstr>True or False?</vt:lpstr>
      <vt:lpstr>How do you find out more about the different Providers and inform your choices?         </vt:lpstr>
      <vt:lpstr>How do you find out more about the Providers and inform your choices?  Word of Mouth Friends and Family Social Media Internet and Webchats BBEC Careers and Assemblies BBEC Aspirations Event Virtual Tours Campus Tours at your convenience Visits to Provider Open Days  Some of these are more reliable than others!       </vt:lpstr>
      <vt:lpstr>Researching post-16 pathways (5 mins) </vt:lpstr>
      <vt:lpstr>Aspirations Evening  This is on the 13th November between 5.30pm and 7.30pm.  It will be attended by most of the important providers and students, and their families are welcome to attend. There are normally over 40 stalls or providers, trainers and employers.     </vt:lpstr>
      <vt:lpstr>Open Days  Attend Open Days, even for providers who are not your first choice. This will both confirm you are making the right choice but also compare your own experiences of the buildings, staff, facilities and support available.  BBEC Careers will keep you updated about all things Careers through weekly bulletins to your tutor. Look out for Open Days.  .     </vt:lpstr>
      <vt:lpstr>PowerPoint Presentation</vt:lpstr>
      <vt:lpstr>Furtherwork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slide</dc:title>
  <dc:creator>Robyn Smith</dc:creator>
  <cp:lastModifiedBy>Joseph Ryan</cp:lastModifiedBy>
  <cp:revision>1539</cp:revision>
  <dcterms:created xsi:type="dcterms:W3CDTF">2018-10-19T14:26:26Z</dcterms:created>
  <dcterms:modified xsi:type="dcterms:W3CDTF">2025-09-03T08:44:39Z</dcterms:modified>
</cp:coreProperties>
</file>