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31" r:id="rId5"/>
    <p:sldId id="256" r:id="rId6"/>
    <p:sldId id="324" r:id="rId7"/>
    <p:sldId id="258" r:id="rId8"/>
    <p:sldId id="325" r:id="rId9"/>
    <p:sldId id="270" r:id="rId10"/>
    <p:sldId id="326" r:id="rId11"/>
    <p:sldId id="327" r:id="rId12"/>
    <p:sldId id="330" r:id="rId13"/>
    <p:sldId id="328" r:id="rId14"/>
    <p:sldId id="329" r:id="rId15"/>
    <p:sldId id="885" r:id="rId1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7C68A6-7393-4291-9AE5-3A2F57A3E729}">
          <p14:sldIdLst>
            <p14:sldId id="331"/>
            <p14:sldId id="256"/>
            <p14:sldId id="324"/>
            <p14:sldId id="258"/>
            <p14:sldId id="325"/>
            <p14:sldId id="270"/>
            <p14:sldId id="326"/>
            <p14:sldId id="327"/>
            <p14:sldId id="330"/>
            <p14:sldId id="328"/>
            <p14:sldId id="329"/>
            <p14:sldId id="885"/>
          </p14:sldIdLst>
        </p14:section>
        <p14:section name="Untitled Section" id="{0A93A916-21F3-41DB-92AF-757B45E08D8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57757-CFEE-4F49-973C-6427945322D7}" v="3" dt="2025-09-03T08:42:51.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Ryan" userId="8bdb45eb-8861-45cd-a68c-1bbb366aa563" providerId="ADAL" clId="{26757757-CFEE-4F49-973C-6427945322D7}"/>
    <pc:docChg chg="custSel addSld modSld sldOrd modSection">
      <pc:chgData name="Joseph Ryan" userId="8bdb45eb-8861-45cd-a68c-1bbb366aa563" providerId="ADAL" clId="{26757757-CFEE-4F49-973C-6427945322D7}" dt="2025-09-03T08:42:56.296" v="114" actId="1076"/>
      <pc:docMkLst>
        <pc:docMk/>
      </pc:docMkLst>
      <pc:sldChg chg="addSp delSp modSp new mod ord setBg">
        <pc:chgData name="Joseph Ryan" userId="8bdb45eb-8861-45cd-a68c-1bbb366aa563" providerId="ADAL" clId="{26757757-CFEE-4F49-973C-6427945322D7}" dt="2025-08-21T12:50:16.826" v="112" actId="113"/>
        <pc:sldMkLst>
          <pc:docMk/>
          <pc:sldMk cId="560184648" sldId="331"/>
        </pc:sldMkLst>
        <pc:spChg chg="mod">
          <ac:chgData name="Joseph Ryan" userId="8bdb45eb-8861-45cd-a68c-1bbb366aa563" providerId="ADAL" clId="{26757757-CFEE-4F49-973C-6427945322D7}" dt="2025-08-21T12:50:16.826" v="112" actId="113"/>
          <ac:spMkLst>
            <pc:docMk/>
            <pc:sldMk cId="560184648" sldId="331"/>
            <ac:spMk id="2" creationId="{2C13714D-48F0-8A4B-A298-D4A5CB5DCA5C}"/>
          </ac:spMkLst>
        </pc:spChg>
        <pc:picChg chg="add mod">
          <ac:chgData name="Joseph Ryan" userId="8bdb45eb-8861-45cd-a68c-1bbb366aa563" providerId="ADAL" clId="{26757757-CFEE-4F49-973C-6427945322D7}" dt="2025-08-21T12:49:51.243" v="109" actId="1076"/>
          <ac:picMkLst>
            <pc:docMk/>
            <pc:sldMk cId="560184648" sldId="331"/>
            <ac:picMk id="4" creationId="{9DF9818D-F26D-B200-B344-D6B63E47F2F3}"/>
          </ac:picMkLst>
        </pc:picChg>
      </pc:sldChg>
      <pc:sldChg chg="modSp add mod">
        <pc:chgData name="Joseph Ryan" userId="8bdb45eb-8861-45cd-a68c-1bbb366aa563" providerId="ADAL" clId="{26757757-CFEE-4F49-973C-6427945322D7}" dt="2025-09-03T08:42:56.296" v="114" actId="1076"/>
        <pc:sldMkLst>
          <pc:docMk/>
          <pc:sldMk cId="3228085206" sldId="885"/>
        </pc:sldMkLst>
        <pc:spChg chg="mod">
          <ac:chgData name="Joseph Ryan" userId="8bdb45eb-8861-45cd-a68c-1bbb366aa563" providerId="ADAL" clId="{26757757-CFEE-4F49-973C-6427945322D7}" dt="2025-09-03T08:42:56.296" v="114" actId="1076"/>
          <ac:spMkLst>
            <pc:docMk/>
            <pc:sldMk cId="3228085206" sldId="885"/>
            <ac:spMk id="8" creationId="{2D71970A-1A1F-B846-11EA-904BD536C7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8773"/>
          </a:xfrm>
          <a:prstGeom prst="rect">
            <a:avLst/>
          </a:prstGeom>
        </p:spPr>
        <p:txBody>
          <a:bodyPr vert="horz" lIns="91542" tIns="45771" rIns="91542" bIns="45771" rtlCol="0"/>
          <a:lstStyle>
            <a:lvl1pPr algn="l">
              <a:defRPr sz="12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1542" tIns="45771" rIns="91542" bIns="45771" rtlCol="0"/>
          <a:lstStyle>
            <a:lvl1pPr algn="r">
              <a:defRPr sz="1200"/>
            </a:lvl1pPr>
          </a:lstStyle>
          <a:p>
            <a:fld id="{56D05163-5E73-456E-A542-99499A3685F3}" type="datetimeFigureOut">
              <a:rPr lang="en-GB" smtClean="0"/>
              <a:t>03/09/2025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542" tIns="45771" rIns="91542" bIns="45771" rtlCol="0" anchor="ctr"/>
          <a:lstStyle/>
          <a:p>
            <a:endParaRPr lang="en-GB"/>
          </a:p>
        </p:txBody>
      </p:sp>
      <p:sp>
        <p:nvSpPr>
          <p:cNvPr id="5" name="Notes Placeholder 4"/>
          <p:cNvSpPr>
            <a:spLocks noGrp="1"/>
          </p:cNvSpPr>
          <p:nvPr>
            <p:ph type="body" sz="quarter" idx="3"/>
          </p:nvPr>
        </p:nvSpPr>
        <p:spPr>
          <a:xfrm>
            <a:off x="680880" y="4784070"/>
            <a:ext cx="5447030" cy="3914239"/>
          </a:xfrm>
          <a:prstGeom prst="rect">
            <a:avLst/>
          </a:prstGeom>
        </p:spPr>
        <p:txBody>
          <a:bodyPr vert="horz" lIns="91542" tIns="45771" rIns="91542" bIns="4577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5"/>
            <a:ext cx="2950475" cy="498771"/>
          </a:xfrm>
          <a:prstGeom prst="rect">
            <a:avLst/>
          </a:prstGeom>
        </p:spPr>
        <p:txBody>
          <a:bodyPr vert="horz" lIns="91542" tIns="45771" rIns="91542" bIns="45771"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5"/>
            <a:ext cx="2950475" cy="498771"/>
          </a:xfrm>
          <a:prstGeom prst="rect">
            <a:avLst/>
          </a:prstGeom>
        </p:spPr>
        <p:txBody>
          <a:bodyPr vert="horz" lIns="91542" tIns="45771" rIns="91542" bIns="45771" rtlCol="0" anchor="b"/>
          <a:lstStyle>
            <a:lvl1pPr algn="r">
              <a:defRPr sz="1200"/>
            </a:lvl1pPr>
          </a:lstStyle>
          <a:p>
            <a:fld id="{DA5A49B0-9B54-4AA6-B5BE-6FFA025B9943}" type="slidenum">
              <a:rPr lang="en-GB" smtClean="0"/>
              <a:t>‹#›</a:t>
            </a:fld>
            <a:endParaRPr lang="en-GB"/>
          </a:p>
        </p:txBody>
      </p:sp>
    </p:spTree>
    <p:extLst>
      <p:ext uri="{BB962C8B-B14F-4D97-AF65-F5344CB8AC3E}">
        <p14:creationId xmlns:p14="http://schemas.microsoft.com/office/powerpoint/2010/main" val="354325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5A49B0-9B54-4AA6-B5BE-6FFA025B9943}" type="slidenum">
              <a:rPr lang="en-GB" smtClean="0"/>
              <a:t>2</a:t>
            </a:fld>
            <a:endParaRPr lang="en-GB"/>
          </a:p>
        </p:txBody>
      </p:sp>
    </p:spTree>
    <p:extLst>
      <p:ext uri="{BB962C8B-B14F-4D97-AF65-F5344CB8AC3E}">
        <p14:creationId xmlns:p14="http://schemas.microsoft.com/office/powerpoint/2010/main" val="286089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DE84D-04E0-F801-4EA4-58B72658F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7B3F0-44A8-FD81-47AD-54CF2B818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427D0-C13D-8995-4D98-7DDF74B1778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F47EB0-E8D8-8316-9505-52F8593C71F5}"/>
              </a:ext>
            </a:extLst>
          </p:cNvPr>
          <p:cNvSpPr>
            <a:spLocks noGrp="1"/>
          </p:cNvSpPr>
          <p:nvPr>
            <p:ph type="sldNum" sz="quarter" idx="5"/>
          </p:nvPr>
        </p:nvSpPr>
        <p:spPr/>
        <p:txBody>
          <a:bodyPr/>
          <a:lstStyle/>
          <a:p>
            <a:fld id="{DA5A49B0-9B54-4AA6-B5BE-6FFA025B9943}" type="slidenum">
              <a:rPr lang="en-GB" smtClean="0"/>
              <a:t>3</a:t>
            </a:fld>
            <a:endParaRPr lang="en-GB"/>
          </a:p>
        </p:txBody>
      </p:sp>
    </p:spTree>
    <p:extLst>
      <p:ext uri="{BB962C8B-B14F-4D97-AF65-F5344CB8AC3E}">
        <p14:creationId xmlns:p14="http://schemas.microsoft.com/office/powerpoint/2010/main" val="281668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5A49B0-9B54-4AA6-B5BE-6FFA025B9943}" type="slidenum">
              <a:rPr lang="en-GB" smtClean="0"/>
              <a:t>4</a:t>
            </a:fld>
            <a:endParaRPr lang="en-GB"/>
          </a:p>
        </p:txBody>
      </p:sp>
    </p:spTree>
    <p:extLst>
      <p:ext uri="{BB962C8B-B14F-4D97-AF65-F5344CB8AC3E}">
        <p14:creationId xmlns:p14="http://schemas.microsoft.com/office/powerpoint/2010/main" val="266218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here in their VIP sessions they are going to be looking at what doors (courses) are available to them. In these sessions with us every two weeks until Christmas, they are going to be looking at how to get through the door, i.e. how can they ensure they get the course they want to do.</a:t>
            </a:r>
          </a:p>
          <a:p>
            <a:endParaRPr lang="en-GB" dirty="0"/>
          </a:p>
        </p:txBody>
      </p:sp>
      <p:sp>
        <p:nvSpPr>
          <p:cNvPr id="4" name="Slide Number Placeholder 3"/>
          <p:cNvSpPr>
            <a:spLocks noGrp="1"/>
          </p:cNvSpPr>
          <p:nvPr>
            <p:ph type="sldNum" sz="quarter" idx="5"/>
          </p:nvPr>
        </p:nvSpPr>
        <p:spPr/>
        <p:txBody>
          <a:bodyPr/>
          <a:lstStyle/>
          <a:p>
            <a:fld id="{DA5A49B0-9B54-4AA6-B5BE-6FFA025B9943}" type="slidenum">
              <a:rPr lang="en-GB" smtClean="0"/>
              <a:t>5</a:t>
            </a:fld>
            <a:endParaRPr lang="en-GB"/>
          </a:p>
        </p:txBody>
      </p:sp>
    </p:spTree>
    <p:extLst>
      <p:ext uri="{BB962C8B-B14F-4D97-AF65-F5344CB8AC3E}">
        <p14:creationId xmlns:p14="http://schemas.microsoft.com/office/powerpoint/2010/main" val="101137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641FFD-8237-4377-9C9F-33DBA5EC9A89}"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222960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41FFD-8237-4377-9C9F-33DBA5EC9A89}"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316957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41FFD-8237-4377-9C9F-33DBA5EC9A89}"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188AF-125D-4A03-AFA5-2E4E250093F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47657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41FFD-8237-4377-9C9F-33DBA5EC9A89}"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27144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41FFD-8237-4377-9C9F-33DBA5EC9A89}"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188AF-125D-4A03-AFA5-2E4E250093F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793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41FFD-8237-4377-9C9F-33DBA5EC9A89}"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918857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41FFD-8237-4377-9C9F-33DBA5EC9A89}"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21512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41FFD-8237-4377-9C9F-33DBA5EC9A89}"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401490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41FFD-8237-4377-9C9F-33DBA5EC9A89}"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165157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41FFD-8237-4377-9C9F-33DBA5EC9A89}"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392068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641FFD-8237-4377-9C9F-33DBA5EC9A89}"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278308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641FFD-8237-4377-9C9F-33DBA5EC9A89}" type="datetimeFigureOut">
              <a:rPr lang="en-GB" smtClean="0"/>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394211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C641FFD-8237-4377-9C9F-33DBA5EC9A89}"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287435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41FFD-8237-4377-9C9F-33DBA5EC9A89}"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309376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641FFD-8237-4377-9C9F-33DBA5EC9A89}"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182541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41FFD-8237-4377-9C9F-33DBA5EC9A89}"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5188AF-125D-4A03-AFA5-2E4E250093FB}" type="slidenum">
              <a:rPr lang="en-GB" smtClean="0"/>
              <a:t>‹#›</a:t>
            </a:fld>
            <a:endParaRPr lang="en-GB"/>
          </a:p>
        </p:txBody>
      </p:sp>
    </p:spTree>
    <p:extLst>
      <p:ext uri="{BB962C8B-B14F-4D97-AF65-F5344CB8AC3E}">
        <p14:creationId xmlns:p14="http://schemas.microsoft.com/office/powerpoint/2010/main" val="37045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641FFD-8237-4377-9C9F-33DBA5EC9A89}" type="datetimeFigureOut">
              <a:rPr lang="en-GB" smtClean="0"/>
              <a:t>03/09/2025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45188AF-125D-4A03-AFA5-2E4E250093FB}" type="slidenum">
              <a:rPr lang="en-GB" smtClean="0"/>
              <a:t>‹#›</a:t>
            </a:fld>
            <a:endParaRPr lang="en-GB"/>
          </a:p>
        </p:txBody>
      </p:sp>
    </p:spTree>
    <p:extLst>
      <p:ext uri="{BB962C8B-B14F-4D97-AF65-F5344CB8AC3E}">
        <p14:creationId xmlns:p14="http://schemas.microsoft.com/office/powerpoint/2010/main" val="223234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Howardsmith12@email.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714D-48F0-8A4B-A298-D4A5CB5DCA5C}"/>
              </a:ext>
            </a:extLst>
          </p:cNvPr>
          <p:cNvSpPr>
            <a:spLocks noGrp="1"/>
          </p:cNvSpPr>
          <p:nvPr>
            <p:ph type="title"/>
          </p:nvPr>
        </p:nvSpPr>
        <p:spPr>
          <a:xfrm>
            <a:off x="677334" y="609600"/>
            <a:ext cx="8596668" cy="1558413"/>
          </a:xfrm>
        </p:spPr>
        <p:txBody>
          <a:bodyPr>
            <a:normAutofit fontScale="90000"/>
          </a:bodyPr>
          <a:lstStyle/>
          <a:p>
            <a:r>
              <a:rPr lang="en-GB" b="1" dirty="0"/>
              <a:t>RE Series “Getting thru the Door”</a:t>
            </a:r>
            <a:br>
              <a:rPr lang="en-GB" b="1" dirty="0"/>
            </a:br>
            <a:br>
              <a:rPr lang="en-GB" b="1" dirty="0"/>
            </a:br>
            <a:r>
              <a:rPr lang="en-GB" dirty="0"/>
              <a:t>Lesson #1: Language of Employability</a:t>
            </a:r>
          </a:p>
        </p:txBody>
      </p:sp>
      <p:pic>
        <p:nvPicPr>
          <p:cNvPr id="4" name="Picture 3" descr="A black background with white text and icons&#10;&#10;AI-generated content may be incorrect.">
            <a:extLst>
              <a:ext uri="{FF2B5EF4-FFF2-40B4-BE49-F238E27FC236}">
                <a16:creationId xmlns:a16="http://schemas.microsoft.com/office/drawing/2014/main" id="{9DF9818D-F26D-B200-B344-D6B63E47F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9340" y="2568137"/>
            <a:ext cx="5220232" cy="3680263"/>
          </a:xfrm>
          <a:prstGeom prst="rect">
            <a:avLst/>
          </a:prstGeom>
        </p:spPr>
      </p:pic>
    </p:spTree>
    <p:extLst>
      <p:ext uri="{BB962C8B-B14F-4D97-AF65-F5344CB8AC3E}">
        <p14:creationId xmlns:p14="http://schemas.microsoft.com/office/powerpoint/2010/main" val="56018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FC4-B175-FFFB-0DC8-21B61F51F240}"/>
              </a:ext>
            </a:extLst>
          </p:cNvPr>
          <p:cNvSpPr>
            <a:spLocks noGrp="1"/>
          </p:cNvSpPr>
          <p:nvPr>
            <p:ph type="title"/>
          </p:nvPr>
        </p:nvSpPr>
        <p:spPr/>
        <p:txBody>
          <a:bodyPr/>
          <a:lstStyle/>
          <a:p>
            <a:r>
              <a:rPr lang="en-GB" dirty="0">
                <a:solidFill>
                  <a:schemeClr val="tx1"/>
                </a:solidFill>
              </a:rPr>
              <a:t>Informal language face to face</a:t>
            </a:r>
          </a:p>
        </p:txBody>
      </p:sp>
      <p:sp>
        <p:nvSpPr>
          <p:cNvPr id="3" name="Content Placeholder 2">
            <a:extLst>
              <a:ext uri="{FF2B5EF4-FFF2-40B4-BE49-F238E27FC236}">
                <a16:creationId xmlns:a16="http://schemas.microsoft.com/office/drawing/2014/main" id="{6E9FE81E-7A26-357F-BC10-DB3896D549B9}"/>
              </a:ext>
            </a:extLst>
          </p:cNvPr>
          <p:cNvSpPr>
            <a:spLocks noGrp="1"/>
          </p:cNvSpPr>
          <p:nvPr>
            <p:ph idx="1"/>
          </p:nvPr>
        </p:nvSpPr>
        <p:spPr>
          <a:xfrm>
            <a:off x="677334" y="1488613"/>
            <a:ext cx="7659270" cy="3880773"/>
          </a:xfrm>
        </p:spPr>
        <p:txBody>
          <a:bodyPr>
            <a:normAutofit/>
          </a:bodyPr>
          <a:lstStyle/>
          <a:p>
            <a:pPr marL="0" indent="0">
              <a:buNone/>
            </a:pPr>
            <a:r>
              <a:rPr lang="en-GB" sz="3200" dirty="0"/>
              <a:t>Watch the following clip and spot as many examples of inappropriate informal language being used as you can. What could you replace them with?</a:t>
            </a:r>
          </a:p>
        </p:txBody>
      </p:sp>
      <p:pic>
        <p:nvPicPr>
          <p:cNvPr id="4" name="Picture 3">
            <a:extLst>
              <a:ext uri="{FF2B5EF4-FFF2-40B4-BE49-F238E27FC236}">
                <a16:creationId xmlns:a16="http://schemas.microsoft.com/office/drawing/2014/main" id="{F8E289A4-45FA-76DF-9C4B-9A79A32FA5D2}"/>
              </a:ext>
            </a:extLst>
          </p:cNvPr>
          <p:cNvPicPr>
            <a:picLocks noChangeAspect="1"/>
          </p:cNvPicPr>
          <p:nvPr/>
        </p:nvPicPr>
        <p:blipFill>
          <a:blip r:embed="rId2"/>
          <a:stretch>
            <a:fillRect/>
          </a:stretch>
        </p:blipFill>
        <p:spPr>
          <a:xfrm>
            <a:off x="9997440" y="374397"/>
            <a:ext cx="1915521" cy="2801449"/>
          </a:xfrm>
          <a:prstGeom prst="rect">
            <a:avLst/>
          </a:prstGeom>
        </p:spPr>
      </p:pic>
    </p:spTree>
    <p:extLst>
      <p:ext uri="{BB962C8B-B14F-4D97-AF65-F5344CB8AC3E}">
        <p14:creationId xmlns:p14="http://schemas.microsoft.com/office/powerpoint/2010/main" val="321616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5A61-CBD8-528A-2191-DD46D9034BFB}"/>
              </a:ext>
            </a:extLst>
          </p:cNvPr>
          <p:cNvSpPr>
            <a:spLocks noGrp="1"/>
          </p:cNvSpPr>
          <p:nvPr>
            <p:ph type="title"/>
          </p:nvPr>
        </p:nvSpPr>
        <p:spPr/>
        <p:txBody>
          <a:bodyPr/>
          <a:lstStyle/>
          <a:p>
            <a:r>
              <a:rPr lang="en-GB" dirty="0"/>
              <a:t>Checking for understanding - MWB</a:t>
            </a:r>
          </a:p>
        </p:txBody>
      </p:sp>
      <p:sp>
        <p:nvSpPr>
          <p:cNvPr id="3" name="Content Placeholder 2">
            <a:extLst>
              <a:ext uri="{FF2B5EF4-FFF2-40B4-BE49-F238E27FC236}">
                <a16:creationId xmlns:a16="http://schemas.microsoft.com/office/drawing/2014/main" id="{0A86C033-DD7B-770A-5110-D8CB788FB811}"/>
              </a:ext>
            </a:extLst>
          </p:cNvPr>
          <p:cNvSpPr>
            <a:spLocks noGrp="1"/>
          </p:cNvSpPr>
          <p:nvPr>
            <p:ph idx="1"/>
          </p:nvPr>
        </p:nvSpPr>
        <p:spPr>
          <a:xfrm>
            <a:off x="677334" y="1642429"/>
            <a:ext cx="8596668" cy="3880773"/>
          </a:xfrm>
        </p:spPr>
        <p:txBody>
          <a:bodyPr>
            <a:noAutofit/>
          </a:bodyPr>
          <a:lstStyle/>
          <a:p>
            <a:pPr marL="0" indent="0">
              <a:buNone/>
            </a:pPr>
            <a:r>
              <a:rPr lang="en-GB" sz="3200" dirty="0"/>
              <a:t>1. What does the word formal mean?</a:t>
            </a:r>
          </a:p>
          <a:p>
            <a:pPr marL="0" indent="0">
              <a:buNone/>
            </a:pPr>
            <a:r>
              <a:rPr lang="en-GB" sz="3200" dirty="0"/>
              <a:t>2. Give examples of when formal language would be used.</a:t>
            </a:r>
          </a:p>
          <a:p>
            <a:pPr marL="0" indent="0">
              <a:buNone/>
            </a:pPr>
            <a:r>
              <a:rPr lang="en-GB" sz="3200" dirty="0"/>
              <a:t>3. Give two examples of when someone might use informal writing.</a:t>
            </a:r>
          </a:p>
          <a:p>
            <a:pPr marL="0" indent="0">
              <a:buNone/>
            </a:pPr>
            <a:r>
              <a:rPr lang="en-GB" sz="3200" dirty="0"/>
              <a:t>4. Why should you write using formal language in a letter of application for a job/course?</a:t>
            </a:r>
          </a:p>
        </p:txBody>
      </p:sp>
      <p:pic>
        <p:nvPicPr>
          <p:cNvPr id="4" name="Picture 3">
            <a:extLst>
              <a:ext uri="{FF2B5EF4-FFF2-40B4-BE49-F238E27FC236}">
                <a16:creationId xmlns:a16="http://schemas.microsoft.com/office/drawing/2014/main" id="{875B6B94-72BD-5865-190D-790EDE1B12D8}"/>
              </a:ext>
            </a:extLst>
          </p:cNvPr>
          <p:cNvPicPr>
            <a:picLocks noChangeAspect="1"/>
          </p:cNvPicPr>
          <p:nvPr/>
        </p:nvPicPr>
        <p:blipFill>
          <a:blip r:embed="rId2"/>
          <a:stretch>
            <a:fillRect/>
          </a:stretch>
        </p:blipFill>
        <p:spPr>
          <a:xfrm>
            <a:off x="9768621" y="292139"/>
            <a:ext cx="1974283" cy="2874038"/>
          </a:xfrm>
          <a:prstGeom prst="rect">
            <a:avLst/>
          </a:prstGeom>
        </p:spPr>
      </p:pic>
      <p:pic>
        <p:nvPicPr>
          <p:cNvPr id="3074" name="Picture 2" descr="Can You Remember A Things That Happened?">
            <a:extLst>
              <a:ext uri="{FF2B5EF4-FFF2-40B4-BE49-F238E27FC236}">
                <a16:creationId xmlns:a16="http://schemas.microsoft.com/office/drawing/2014/main" id="{94392103-5943-CDAE-C1A9-532C2DAF4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779" y="406431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0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525995-C9D8-D74B-A67D-6DEF303D2301}"/>
              </a:ext>
            </a:extLst>
          </p:cNvPr>
          <p:cNvPicPr>
            <a:picLocks noChangeAspect="1"/>
          </p:cNvPicPr>
          <p:nvPr/>
        </p:nvPicPr>
        <p:blipFill>
          <a:blip r:embed="rId2"/>
          <a:stretch>
            <a:fillRect/>
          </a:stretch>
        </p:blipFill>
        <p:spPr>
          <a:xfrm>
            <a:off x="520064" y="317182"/>
            <a:ext cx="6307113" cy="6327458"/>
          </a:xfrm>
          <a:prstGeom prst="rect">
            <a:avLst/>
          </a:prstGeom>
        </p:spPr>
      </p:pic>
      <p:sp>
        <p:nvSpPr>
          <p:cNvPr id="6" name="Speech Bubble: Rectangle 5">
            <a:extLst>
              <a:ext uri="{FF2B5EF4-FFF2-40B4-BE49-F238E27FC236}">
                <a16:creationId xmlns:a16="http://schemas.microsoft.com/office/drawing/2014/main" id="{1CE504C1-99C3-8B31-8339-3EC15A0B6284}"/>
              </a:ext>
            </a:extLst>
          </p:cNvPr>
          <p:cNvSpPr/>
          <p:nvPr/>
        </p:nvSpPr>
        <p:spPr>
          <a:xfrm>
            <a:off x="8947525" y="123986"/>
            <a:ext cx="2724411" cy="2631914"/>
          </a:xfrm>
          <a:prstGeom prst="wedgeRectCallout">
            <a:avLst>
              <a:gd name="adj1" fmla="val -137688"/>
              <a:gd name="adj2" fmla="val 409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Please use this link below or the QR code to give us feedback on the lesson and suggest any improvements or additions.</a:t>
            </a:r>
          </a:p>
        </p:txBody>
      </p:sp>
      <p:sp>
        <p:nvSpPr>
          <p:cNvPr id="8" name="TextBox 7">
            <a:extLst>
              <a:ext uri="{FF2B5EF4-FFF2-40B4-BE49-F238E27FC236}">
                <a16:creationId xmlns:a16="http://schemas.microsoft.com/office/drawing/2014/main" id="{2D71970A-1A1F-B846-11EA-904BD536C701}"/>
              </a:ext>
            </a:extLst>
          </p:cNvPr>
          <p:cNvSpPr txBox="1"/>
          <p:nvPr/>
        </p:nvSpPr>
        <p:spPr>
          <a:xfrm>
            <a:off x="6360980" y="3485668"/>
            <a:ext cx="6096000" cy="461665"/>
          </a:xfrm>
          <a:prstGeom prst="rect">
            <a:avLst/>
          </a:prstGeom>
          <a:noFill/>
        </p:spPr>
        <p:txBody>
          <a:bodyPr wrap="square">
            <a:spAutoFit/>
          </a:bodyPr>
          <a:lstStyle/>
          <a:p>
            <a:r>
              <a:rPr lang="en-GB" sz="2400" dirty="0">
                <a:highlight>
                  <a:srgbClr val="FFFF00"/>
                </a:highlight>
              </a:rPr>
              <a:t>https://forms.office.com/e/TXBtt1aDkc</a:t>
            </a:r>
          </a:p>
        </p:txBody>
      </p:sp>
    </p:spTree>
    <p:extLst>
      <p:ext uri="{BB962C8B-B14F-4D97-AF65-F5344CB8AC3E}">
        <p14:creationId xmlns:p14="http://schemas.microsoft.com/office/powerpoint/2010/main" val="32280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027" y="-823151"/>
            <a:ext cx="10793185" cy="1646302"/>
          </a:xfrm>
        </p:spPr>
        <p:txBody>
          <a:bodyPr/>
          <a:lstStyle/>
          <a:p>
            <a:pPr algn="l"/>
            <a:r>
              <a:rPr lang="en-GB" sz="4000">
                <a:solidFill>
                  <a:schemeClr val="tx1"/>
                </a:solidFill>
              </a:rPr>
              <a:t>Do now – What can we remember? </a:t>
            </a:r>
          </a:p>
        </p:txBody>
      </p:sp>
      <p:pic>
        <p:nvPicPr>
          <p:cNvPr id="4" name="Picture 3"/>
          <p:cNvPicPr>
            <a:picLocks noChangeAspect="1"/>
          </p:cNvPicPr>
          <p:nvPr/>
        </p:nvPicPr>
        <p:blipFill>
          <a:blip r:embed="rId3"/>
          <a:stretch>
            <a:fillRect/>
          </a:stretch>
        </p:blipFill>
        <p:spPr>
          <a:xfrm>
            <a:off x="10443506" y="1558369"/>
            <a:ext cx="1455328" cy="21186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433419600"/>
              </p:ext>
            </p:extLst>
          </p:nvPr>
        </p:nvGraphicFramePr>
        <p:xfrm>
          <a:off x="485540" y="906616"/>
          <a:ext cx="9764625" cy="5730240"/>
        </p:xfrm>
        <a:graphic>
          <a:graphicData uri="http://schemas.openxmlformats.org/drawingml/2006/table">
            <a:tbl>
              <a:tblPr firstRow="1" bandRow="1">
                <a:tableStyleId>{5C22544A-7EE6-4342-B048-85BDC9FD1C3A}</a:tableStyleId>
              </a:tblPr>
              <a:tblGrid>
                <a:gridCol w="3254875">
                  <a:extLst>
                    <a:ext uri="{9D8B030D-6E8A-4147-A177-3AD203B41FA5}">
                      <a16:colId xmlns:a16="http://schemas.microsoft.com/office/drawing/2014/main" val="20000"/>
                    </a:ext>
                  </a:extLst>
                </a:gridCol>
                <a:gridCol w="3254875">
                  <a:extLst>
                    <a:ext uri="{9D8B030D-6E8A-4147-A177-3AD203B41FA5}">
                      <a16:colId xmlns:a16="http://schemas.microsoft.com/office/drawing/2014/main" val="20001"/>
                    </a:ext>
                  </a:extLst>
                </a:gridCol>
                <a:gridCol w="3254875">
                  <a:extLst>
                    <a:ext uri="{9D8B030D-6E8A-4147-A177-3AD203B41FA5}">
                      <a16:colId xmlns:a16="http://schemas.microsoft.com/office/drawing/2014/main" val="20002"/>
                    </a:ext>
                  </a:extLst>
                </a:gridCol>
              </a:tblGrid>
              <a:tr h="370840">
                <a:tc>
                  <a:txBody>
                    <a:bodyPr/>
                    <a:lstStyle/>
                    <a:p>
                      <a:r>
                        <a:rPr lang="en-GB" sz="2400">
                          <a:solidFill>
                            <a:schemeClr val="tx1"/>
                          </a:solidFill>
                        </a:rPr>
                        <a:t>Last year</a:t>
                      </a:r>
                    </a:p>
                  </a:txBody>
                  <a:tcPr/>
                </a:tc>
                <a:tc>
                  <a:txBody>
                    <a:bodyPr/>
                    <a:lstStyle/>
                    <a:p>
                      <a:r>
                        <a:rPr lang="en-GB" sz="2400" dirty="0">
                          <a:solidFill>
                            <a:schemeClr val="tx1"/>
                          </a:solidFill>
                        </a:rPr>
                        <a:t>Last</a:t>
                      </a:r>
                      <a:r>
                        <a:rPr lang="en-GB" sz="2400" baseline="0" dirty="0">
                          <a:solidFill>
                            <a:schemeClr val="tx1"/>
                          </a:solidFill>
                        </a:rPr>
                        <a:t> year</a:t>
                      </a:r>
                      <a:endParaRPr lang="en-GB" sz="2400" dirty="0">
                        <a:solidFill>
                          <a:schemeClr val="tx1"/>
                        </a:solidFill>
                      </a:endParaRPr>
                    </a:p>
                  </a:txBody>
                  <a:tcPr/>
                </a:tc>
                <a:tc>
                  <a:txBody>
                    <a:bodyPr/>
                    <a:lstStyle/>
                    <a:p>
                      <a:r>
                        <a:rPr lang="en-GB" sz="2400" dirty="0">
                          <a:solidFill>
                            <a:schemeClr val="tx1"/>
                          </a:solidFill>
                        </a:rPr>
                        <a:t>Last year</a:t>
                      </a:r>
                    </a:p>
                  </a:txBody>
                  <a:tcPr/>
                </a:tc>
                <a:extLst>
                  <a:ext uri="{0D108BD9-81ED-4DB2-BD59-A6C34878D82A}">
                    <a16:rowId xmlns:a16="http://schemas.microsoft.com/office/drawing/2014/main" val="10000"/>
                  </a:ext>
                </a:extLst>
              </a:tr>
              <a:tr h="370840">
                <a:tc>
                  <a:txBody>
                    <a:bodyPr/>
                    <a:lstStyle/>
                    <a:p>
                      <a:pPr marL="457200" indent="-457200">
                        <a:buAutoNum type="arabicPeriod"/>
                      </a:pPr>
                      <a:r>
                        <a:rPr lang="en-GB" sz="2000" b="1" baseline="0" dirty="0">
                          <a:solidFill>
                            <a:schemeClr val="tx1"/>
                          </a:solidFill>
                        </a:rPr>
                        <a:t>Give three post-16 options available to you when you leave school.</a:t>
                      </a:r>
                    </a:p>
                    <a:p>
                      <a:pPr marL="342900" indent="-342900">
                        <a:buFont typeface="Arial" panose="020B0604020202020204" pitchFamily="34" charset="0"/>
                        <a:buChar char="•"/>
                      </a:pPr>
                      <a:r>
                        <a:rPr lang="en-GB" sz="2000" b="1" baseline="0" dirty="0">
                          <a:solidFill>
                            <a:schemeClr val="tx1"/>
                          </a:solidFill>
                        </a:rPr>
                        <a:t> </a:t>
                      </a:r>
                    </a:p>
                    <a:p>
                      <a:pPr marL="342900" indent="-342900">
                        <a:buFont typeface="Arial" panose="020B0604020202020204" pitchFamily="34" charset="0"/>
                        <a:buChar char="•"/>
                      </a:pPr>
                      <a:endParaRPr lang="en-GB" sz="2000" b="1" baseline="0" dirty="0">
                        <a:solidFill>
                          <a:schemeClr val="tx1"/>
                        </a:solidFill>
                      </a:endParaRPr>
                    </a:p>
                    <a:p>
                      <a:pPr marL="342900" indent="-342900">
                        <a:buFont typeface="Arial" panose="020B0604020202020204" pitchFamily="34" charset="0"/>
                        <a:buChar char="•"/>
                      </a:pPr>
                      <a:endParaRPr lang="en-GB" sz="2000" b="1" baseline="0" dirty="0">
                        <a:solidFill>
                          <a:schemeClr val="tx1"/>
                        </a:solidFill>
                      </a:endParaRPr>
                    </a:p>
                    <a:p>
                      <a:pPr marL="342900" indent="-342900">
                        <a:buFont typeface="Arial" panose="020B0604020202020204" pitchFamily="34" charset="0"/>
                        <a:buChar char="•"/>
                      </a:pPr>
                      <a:endParaRPr lang="en-GB" sz="2000" b="1" baseline="0" dirty="0">
                        <a:solidFill>
                          <a:schemeClr val="tx1"/>
                        </a:solidFill>
                      </a:endParaRPr>
                    </a:p>
                    <a:p>
                      <a:pPr marL="342900" indent="-342900">
                        <a:buFont typeface="Arial" panose="020B0604020202020204" pitchFamily="34" charset="0"/>
                        <a:buChar char="•"/>
                      </a:pPr>
                      <a:endParaRPr lang="en-GB" sz="2000" b="1" baseline="0" dirty="0">
                        <a:solidFill>
                          <a:schemeClr val="tx1"/>
                        </a:solidFill>
                      </a:endParaRPr>
                    </a:p>
                    <a:p>
                      <a:pPr marL="342900" indent="-342900">
                        <a:buFont typeface="Arial" panose="020B0604020202020204" pitchFamily="34" charset="0"/>
                        <a:buChar char="•"/>
                      </a:pPr>
                      <a:r>
                        <a:rPr lang="en-GB" sz="2000" b="1" baseline="0" dirty="0">
                          <a:solidFill>
                            <a:schemeClr val="tx1"/>
                          </a:solidFill>
                        </a:rPr>
                        <a:t> </a:t>
                      </a:r>
                    </a:p>
                    <a:p>
                      <a:pPr marL="342900" indent="-342900">
                        <a:buFont typeface="Arial" panose="020B0604020202020204" pitchFamily="34" charset="0"/>
                        <a:buChar char="•"/>
                      </a:pPr>
                      <a:endParaRPr lang="en-GB" sz="2000" b="1" baseline="0" dirty="0">
                        <a:solidFill>
                          <a:schemeClr val="tx1"/>
                        </a:solidFill>
                      </a:endParaRPr>
                    </a:p>
                    <a:p>
                      <a:pPr marL="342900" indent="-342900">
                        <a:buFont typeface="Arial" panose="020B0604020202020204" pitchFamily="34" charset="0"/>
                        <a:buChar char="•"/>
                      </a:pPr>
                      <a:endParaRPr lang="en-GB" sz="2000" b="1" baseline="0" dirty="0">
                        <a:solidFill>
                          <a:schemeClr val="tx1"/>
                        </a:solidFill>
                      </a:endParaRPr>
                    </a:p>
                    <a:p>
                      <a:pPr marL="342900" indent="-342900">
                        <a:buFont typeface="Arial" panose="020B0604020202020204" pitchFamily="34" charset="0"/>
                        <a:buChar char="•"/>
                      </a:pPr>
                      <a:endParaRPr lang="en-GB" sz="2000" b="1" baseline="0" dirty="0">
                        <a:solidFill>
                          <a:schemeClr val="tx1"/>
                        </a:solidFill>
                      </a:endParaRPr>
                    </a:p>
                    <a:p>
                      <a:pPr marL="342900" indent="-342900">
                        <a:buFont typeface="Arial" panose="020B0604020202020204" pitchFamily="34" charset="0"/>
                        <a:buChar char="•"/>
                      </a:pPr>
                      <a:r>
                        <a:rPr lang="en-GB" sz="2000" b="1" baseline="0" dirty="0">
                          <a:solidFill>
                            <a:schemeClr val="tx1"/>
                          </a:solidFill>
                        </a:rPr>
                        <a:t> </a:t>
                      </a:r>
                    </a:p>
                    <a:p>
                      <a:pPr marL="457200" indent="-457200">
                        <a:buFont typeface="Arial" panose="020B0604020202020204" pitchFamily="34" charset="0"/>
                        <a:buChar char="•"/>
                      </a:pPr>
                      <a:endParaRPr lang="en-GB" sz="2000" b="1" baseline="0" dirty="0">
                        <a:solidFill>
                          <a:schemeClr val="tx1"/>
                        </a:solidFill>
                      </a:endParaRPr>
                    </a:p>
                    <a:p>
                      <a:pPr marL="457200" indent="-457200">
                        <a:buFont typeface="Arial" panose="020B0604020202020204" pitchFamily="34" charset="0"/>
                        <a:buChar char="•"/>
                      </a:pPr>
                      <a:endParaRPr lang="en-GB" sz="2000" b="1" baseline="0" dirty="0">
                        <a:solidFill>
                          <a:schemeClr val="tx1"/>
                        </a:solidFill>
                      </a:endParaRPr>
                    </a:p>
                    <a:p>
                      <a:pPr marL="0" indent="0">
                        <a:buFont typeface="Arial" panose="020B0604020202020204" pitchFamily="34" charset="0"/>
                        <a:buNone/>
                      </a:pPr>
                      <a:endParaRPr lang="en-GB" sz="2000" b="1" baseline="0" dirty="0">
                        <a:solidFill>
                          <a:schemeClr val="tx1"/>
                        </a:solidFill>
                      </a:endParaRPr>
                    </a:p>
                  </a:txBody>
                  <a:tcPr/>
                </a:tc>
                <a:tc>
                  <a:txBody>
                    <a:bodyPr/>
                    <a:lstStyle/>
                    <a:p>
                      <a:pPr lvl="0"/>
                      <a:r>
                        <a:rPr lang="en-GB" sz="2000" b="1" dirty="0">
                          <a:solidFill>
                            <a:schemeClr val="tx1"/>
                          </a:solidFill>
                        </a:rPr>
                        <a:t>Name three colleges in your area which offer post-16 courses.</a:t>
                      </a:r>
                    </a:p>
                    <a:p>
                      <a:pPr lvl="0"/>
                      <a:endParaRPr lang="en-GB" sz="2000" b="1" dirty="0">
                        <a:solidFill>
                          <a:schemeClr val="tx1"/>
                        </a:solidFill>
                      </a:endParaRPr>
                    </a:p>
                    <a:p>
                      <a:pPr marL="342900" lvl="0" indent="-342900">
                        <a:buFont typeface="Arial" panose="020B0604020202020204" pitchFamily="34" charset="0"/>
                        <a:buChar char="•"/>
                      </a:pPr>
                      <a:r>
                        <a:rPr lang="en-GB" sz="2000" dirty="0">
                          <a:solidFill>
                            <a:schemeClr val="tx1"/>
                          </a:solidFill>
                        </a:rPr>
                        <a:t>  </a:t>
                      </a:r>
                    </a:p>
                    <a:p>
                      <a:pPr marL="342900" lvl="0" indent="-342900">
                        <a:buFont typeface="Arial" panose="020B0604020202020204" pitchFamily="34" charset="0"/>
                        <a:buChar char="•"/>
                      </a:pPr>
                      <a:endParaRPr lang="en-GB" sz="2000" dirty="0">
                        <a:solidFill>
                          <a:schemeClr val="tx1"/>
                        </a:solidFill>
                      </a:endParaRPr>
                    </a:p>
                    <a:p>
                      <a:pPr marL="342900" lvl="0" indent="-342900">
                        <a:buFont typeface="Arial" panose="020B0604020202020204" pitchFamily="34" charset="0"/>
                        <a:buChar char="•"/>
                      </a:pPr>
                      <a:endParaRPr lang="en-GB" sz="2000" dirty="0">
                        <a:solidFill>
                          <a:schemeClr val="tx1"/>
                        </a:solidFill>
                      </a:endParaRPr>
                    </a:p>
                    <a:p>
                      <a:pPr marL="342900" lvl="0" indent="-342900">
                        <a:buFont typeface="Arial" panose="020B0604020202020204" pitchFamily="34" charset="0"/>
                        <a:buChar char="•"/>
                      </a:pPr>
                      <a:r>
                        <a:rPr lang="en-GB" sz="2000" dirty="0">
                          <a:solidFill>
                            <a:schemeClr val="tx1"/>
                          </a:solidFill>
                        </a:rPr>
                        <a:t> </a:t>
                      </a:r>
                    </a:p>
                    <a:p>
                      <a:pPr marL="342900" lvl="0" indent="-342900">
                        <a:buFont typeface="Arial" panose="020B0604020202020204" pitchFamily="34" charset="0"/>
                        <a:buChar char="•"/>
                      </a:pPr>
                      <a:endParaRPr lang="en-GB" sz="2000" dirty="0">
                        <a:solidFill>
                          <a:schemeClr val="tx1"/>
                        </a:solidFill>
                      </a:endParaRPr>
                    </a:p>
                    <a:p>
                      <a:pPr marL="342900" lvl="0" indent="-342900">
                        <a:buFont typeface="Arial" panose="020B0604020202020204" pitchFamily="34" charset="0"/>
                        <a:buChar char="•"/>
                      </a:pPr>
                      <a:endParaRPr lang="en-GB" sz="2000" dirty="0">
                        <a:solidFill>
                          <a:schemeClr val="tx1"/>
                        </a:solidFill>
                      </a:endParaRPr>
                    </a:p>
                    <a:p>
                      <a:pPr marL="342900" lvl="0" indent="-342900">
                        <a:buFont typeface="Arial" panose="020B0604020202020204" pitchFamily="34" charset="0"/>
                        <a:buChar char="•"/>
                      </a:pPr>
                      <a:r>
                        <a:rPr lang="en-GB" sz="2000" dirty="0">
                          <a:solidFill>
                            <a:schemeClr val="tx1"/>
                          </a:solidFill>
                        </a:rPr>
                        <a:t> </a:t>
                      </a:r>
                    </a:p>
                    <a:p>
                      <a:pPr marL="0" lvl="0" indent="0">
                        <a:buFont typeface="Arial" panose="020B0604020202020204" pitchFamily="34" charset="0"/>
                        <a:buNone/>
                      </a:pPr>
                      <a:r>
                        <a:rPr lang="en-GB" sz="2000" dirty="0">
                          <a:solidFill>
                            <a:schemeClr val="tx1"/>
                          </a:solidFill>
                        </a:rPr>
                        <a:t> </a:t>
                      </a:r>
                    </a:p>
                    <a:p>
                      <a:pPr marL="0" indent="0">
                        <a:buNone/>
                      </a:pPr>
                      <a:endParaRPr lang="en-GB" sz="2000" dirty="0">
                        <a:solidFill>
                          <a:schemeClr val="tx1"/>
                        </a:solidFill>
                      </a:endParaRPr>
                    </a:p>
                  </a:txBody>
                  <a:tcPr/>
                </a:tc>
                <a:tc>
                  <a:txBody>
                    <a:bodyPr/>
                    <a:lstStyle/>
                    <a:p>
                      <a:pPr marL="0" indent="0">
                        <a:buFont typeface="Arial" panose="020B0604020202020204" pitchFamily="34" charset="0"/>
                        <a:buNone/>
                      </a:pPr>
                      <a:r>
                        <a:rPr lang="en-GB" sz="2000" b="1" dirty="0">
                          <a:solidFill>
                            <a:schemeClr val="tx1"/>
                          </a:solidFill>
                        </a:rPr>
                        <a:t>You would like to study a particular course next year. What things could should you be doing?</a:t>
                      </a:r>
                    </a:p>
                    <a:p>
                      <a:pPr marL="0" indent="0">
                        <a:buFont typeface="Arial" panose="020B0604020202020204" pitchFamily="34" charset="0"/>
                        <a:buNone/>
                      </a:pPr>
                      <a:endParaRPr lang="en-GB" sz="2000" dirty="0">
                        <a:solidFill>
                          <a:srgbClr val="FF0000"/>
                        </a:solidFill>
                      </a:endParaRPr>
                    </a:p>
                    <a:p>
                      <a:pPr marL="0" indent="0">
                        <a:buFont typeface="Arial" panose="020B0604020202020204" pitchFamily="34" charset="0"/>
                        <a:buNone/>
                      </a:pPr>
                      <a:r>
                        <a:rPr lang="en-GB" sz="2000" dirty="0">
                          <a:solidFill>
                            <a:srgbClr val="FF0000"/>
                          </a:solidFill>
                        </a:rPr>
                        <a:t>For example:</a:t>
                      </a:r>
                    </a:p>
                    <a:p>
                      <a:pPr marL="0" indent="0">
                        <a:buFont typeface="Arial" panose="020B0604020202020204" pitchFamily="34" charset="0"/>
                        <a:buNone/>
                      </a:pPr>
                      <a:r>
                        <a:rPr lang="en-GB" sz="2000" dirty="0">
                          <a:solidFill>
                            <a:srgbClr val="FF0000"/>
                          </a:solidFill>
                        </a:rPr>
                        <a:t>Find out what GCSE’s grades you need for the course.</a:t>
                      </a:r>
                    </a:p>
                    <a:p>
                      <a:pPr marL="0" indent="0">
                        <a:buFont typeface="Arial" panose="020B0604020202020204" pitchFamily="34" charset="0"/>
                        <a:buNone/>
                      </a:pPr>
                      <a:endParaRPr lang="en-GB" sz="2000" dirty="0">
                        <a:solidFill>
                          <a:srgbClr val="FF0000"/>
                        </a:solidFill>
                      </a:endParaRPr>
                    </a:p>
                    <a:p>
                      <a:pPr marL="0" indent="0">
                        <a:buFont typeface="Arial" panose="020B0604020202020204" pitchFamily="34" charset="0"/>
                        <a:buNone/>
                      </a:pPr>
                      <a:r>
                        <a:rPr lang="en-GB" sz="2400" dirty="0">
                          <a:solidFill>
                            <a:schemeClr val="tx1"/>
                          </a:solidFill>
                        </a:rPr>
                        <a:t>1.</a:t>
                      </a:r>
                    </a:p>
                    <a:p>
                      <a:pPr marL="0" indent="0">
                        <a:buFont typeface="Arial" panose="020B0604020202020204" pitchFamily="34" charset="0"/>
                        <a:buNone/>
                      </a:pPr>
                      <a:endParaRPr lang="en-GB" sz="2400" dirty="0">
                        <a:solidFill>
                          <a:schemeClr val="tx1"/>
                        </a:solidFill>
                      </a:endParaRPr>
                    </a:p>
                    <a:p>
                      <a:pPr marL="0" indent="0">
                        <a:buFont typeface="Arial" panose="020B0604020202020204" pitchFamily="34" charset="0"/>
                        <a:buNone/>
                      </a:pPr>
                      <a:r>
                        <a:rPr lang="en-GB" sz="2400" dirty="0">
                          <a:solidFill>
                            <a:schemeClr val="tx1"/>
                          </a:solidFill>
                        </a:rPr>
                        <a:t>2.</a:t>
                      </a:r>
                    </a:p>
                    <a:p>
                      <a:pPr marL="0" indent="0">
                        <a:buFont typeface="Arial" panose="020B0604020202020204" pitchFamily="34" charset="0"/>
                        <a:buNone/>
                      </a:pPr>
                      <a:endParaRPr lang="en-GB" sz="2400" dirty="0">
                        <a:solidFill>
                          <a:schemeClr val="tx1"/>
                        </a:solidFill>
                      </a:endParaRPr>
                    </a:p>
                    <a:p>
                      <a:pPr marL="0" indent="0">
                        <a:buFont typeface="Arial" panose="020B0604020202020204" pitchFamily="34" charset="0"/>
                        <a:buNone/>
                      </a:pPr>
                      <a:r>
                        <a:rPr lang="en-GB" sz="2400" dirty="0">
                          <a:solidFill>
                            <a:schemeClr val="tx1"/>
                          </a:solidFill>
                        </a:rPr>
                        <a:t>3. </a:t>
                      </a:r>
                    </a:p>
                  </a:txBody>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4"/>
          <a:stretch>
            <a:fillRect/>
          </a:stretch>
        </p:blipFill>
        <p:spPr>
          <a:xfrm>
            <a:off x="10443506" y="4412273"/>
            <a:ext cx="1498164" cy="1666971"/>
          </a:xfrm>
          <a:prstGeom prst="rect">
            <a:avLst/>
          </a:prstGeom>
        </p:spPr>
      </p:pic>
    </p:spTree>
    <p:extLst>
      <p:ext uri="{BB962C8B-B14F-4D97-AF65-F5344CB8AC3E}">
        <p14:creationId xmlns:p14="http://schemas.microsoft.com/office/powerpoint/2010/main" val="5971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C431-B6F5-6FBD-9819-BA36F8E9D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8FB30-93B6-BEB7-8510-4743EA0A3F8A}"/>
              </a:ext>
            </a:extLst>
          </p:cNvPr>
          <p:cNvSpPr>
            <a:spLocks noGrp="1"/>
          </p:cNvSpPr>
          <p:nvPr>
            <p:ph type="ctrTitle"/>
          </p:nvPr>
        </p:nvSpPr>
        <p:spPr>
          <a:xfrm>
            <a:off x="1045027" y="-823151"/>
            <a:ext cx="10793185" cy="1646302"/>
          </a:xfrm>
        </p:spPr>
        <p:txBody>
          <a:bodyPr/>
          <a:lstStyle/>
          <a:p>
            <a:pPr algn="l"/>
            <a:r>
              <a:rPr lang="en-GB" sz="4000">
                <a:solidFill>
                  <a:schemeClr val="tx1"/>
                </a:solidFill>
              </a:rPr>
              <a:t>Do now – What can we remember? </a:t>
            </a:r>
          </a:p>
        </p:txBody>
      </p:sp>
      <p:pic>
        <p:nvPicPr>
          <p:cNvPr id="4" name="Picture 3">
            <a:extLst>
              <a:ext uri="{FF2B5EF4-FFF2-40B4-BE49-F238E27FC236}">
                <a16:creationId xmlns:a16="http://schemas.microsoft.com/office/drawing/2014/main" id="{64A13CF8-300D-8DAC-4E36-A6028DC55558}"/>
              </a:ext>
            </a:extLst>
          </p:cNvPr>
          <p:cNvPicPr>
            <a:picLocks noChangeAspect="1"/>
          </p:cNvPicPr>
          <p:nvPr/>
        </p:nvPicPr>
        <p:blipFill>
          <a:blip r:embed="rId3"/>
          <a:stretch>
            <a:fillRect/>
          </a:stretch>
        </p:blipFill>
        <p:spPr>
          <a:xfrm>
            <a:off x="10486341" y="1675101"/>
            <a:ext cx="1361781" cy="1982499"/>
          </a:xfrm>
          <a:prstGeom prst="rect">
            <a:avLst/>
          </a:prstGeom>
        </p:spPr>
      </p:pic>
      <p:graphicFrame>
        <p:nvGraphicFramePr>
          <p:cNvPr id="6" name="Table 5">
            <a:extLst>
              <a:ext uri="{FF2B5EF4-FFF2-40B4-BE49-F238E27FC236}">
                <a16:creationId xmlns:a16="http://schemas.microsoft.com/office/drawing/2014/main" id="{21688387-7672-EA50-844E-6CC26D42FD0E}"/>
              </a:ext>
            </a:extLst>
          </p:cNvPr>
          <p:cNvGraphicFramePr>
            <a:graphicFrameLocks noGrp="1"/>
          </p:cNvGraphicFramePr>
          <p:nvPr/>
        </p:nvGraphicFramePr>
        <p:xfrm>
          <a:off x="485540" y="906616"/>
          <a:ext cx="9764625" cy="6583680"/>
        </p:xfrm>
        <a:graphic>
          <a:graphicData uri="http://schemas.openxmlformats.org/drawingml/2006/table">
            <a:tbl>
              <a:tblPr firstRow="1" bandRow="1">
                <a:tableStyleId>{5C22544A-7EE6-4342-B048-85BDC9FD1C3A}</a:tableStyleId>
              </a:tblPr>
              <a:tblGrid>
                <a:gridCol w="3254875">
                  <a:extLst>
                    <a:ext uri="{9D8B030D-6E8A-4147-A177-3AD203B41FA5}">
                      <a16:colId xmlns:a16="http://schemas.microsoft.com/office/drawing/2014/main" val="20000"/>
                    </a:ext>
                  </a:extLst>
                </a:gridCol>
                <a:gridCol w="3254875">
                  <a:extLst>
                    <a:ext uri="{9D8B030D-6E8A-4147-A177-3AD203B41FA5}">
                      <a16:colId xmlns:a16="http://schemas.microsoft.com/office/drawing/2014/main" val="20001"/>
                    </a:ext>
                  </a:extLst>
                </a:gridCol>
                <a:gridCol w="3254875">
                  <a:extLst>
                    <a:ext uri="{9D8B030D-6E8A-4147-A177-3AD203B41FA5}">
                      <a16:colId xmlns:a16="http://schemas.microsoft.com/office/drawing/2014/main" val="20002"/>
                    </a:ext>
                  </a:extLst>
                </a:gridCol>
              </a:tblGrid>
              <a:tr h="370840">
                <a:tc>
                  <a:txBody>
                    <a:bodyPr/>
                    <a:lstStyle/>
                    <a:p>
                      <a:r>
                        <a:rPr lang="en-GB" sz="2400">
                          <a:solidFill>
                            <a:schemeClr val="tx1"/>
                          </a:solidFill>
                        </a:rPr>
                        <a:t>Last year</a:t>
                      </a:r>
                    </a:p>
                  </a:txBody>
                  <a:tcPr/>
                </a:tc>
                <a:tc>
                  <a:txBody>
                    <a:bodyPr/>
                    <a:lstStyle/>
                    <a:p>
                      <a:r>
                        <a:rPr lang="en-GB" sz="2400" dirty="0">
                          <a:solidFill>
                            <a:schemeClr val="tx1"/>
                          </a:solidFill>
                        </a:rPr>
                        <a:t>Last</a:t>
                      </a:r>
                      <a:r>
                        <a:rPr lang="en-GB" sz="2400" baseline="0" dirty="0">
                          <a:solidFill>
                            <a:schemeClr val="tx1"/>
                          </a:solidFill>
                        </a:rPr>
                        <a:t> year</a:t>
                      </a:r>
                      <a:endParaRPr lang="en-GB" sz="2400" dirty="0">
                        <a:solidFill>
                          <a:schemeClr val="tx1"/>
                        </a:solidFill>
                      </a:endParaRPr>
                    </a:p>
                  </a:txBody>
                  <a:tcPr/>
                </a:tc>
                <a:tc>
                  <a:txBody>
                    <a:bodyPr/>
                    <a:lstStyle/>
                    <a:p>
                      <a:r>
                        <a:rPr lang="en-GB" sz="2400" dirty="0">
                          <a:solidFill>
                            <a:schemeClr val="tx1"/>
                          </a:solidFill>
                        </a:rPr>
                        <a:t>Last year</a:t>
                      </a:r>
                    </a:p>
                  </a:txBody>
                  <a:tcPr/>
                </a:tc>
                <a:extLst>
                  <a:ext uri="{0D108BD9-81ED-4DB2-BD59-A6C34878D82A}">
                    <a16:rowId xmlns:a16="http://schemas.microsoft.com/office/drawing/2014/main" val="10000"/>
                  </a:ext>
                </a:extLst>
              </a:tr>
              <a:tr h="370840">
                <a:tc>
                  <a:txBody>
                    <a:bodyPr/>
                    <a:lstStyle/>
                    <a:p>
                      <a:pPr marL="457200" indent="-457200">
                        <a:buAutoNum type="arabicPeriod"/>
                      </a:pPr>
                      <a:r>
                        <a:rPr lang="en-GB" sz="2000" b="1" baseline="0" dirty="0">
                          <a:solidFill>
                            <a:schemeClr val="tx1"/>
                          </a:solidFill>
                        </a:rPr>
                        <a:t>Give three post-16 options available to you when you leave school.</a:t>
                      </a:r>
                    </a:p>
                    <a:p>
                      <a:pPr marL="0" indent="0">
                        <a:buFont typeface="Arial" panose="020B0604020202020204" pitchFamily="34" charset="0"/>
                        <a:buNone/>
                      </a:pPr>
                      <a:endParaRPr lang="en-GB" sz="2000" b="1" baseline="0" dirty="0">
                        <a:solidFill>
                          <a:srgbClr val="FF0000"/>
                        </a:solidFill>
                      </a:endParaRPr>
                    </a:p>
                    <a:p>
                      <a:pPr marL="285750" indent="-285750">
                        <a:buFont typeface="Arial" panose="020B0604020202020204" pitchFamily="34" charset="0"/>
                        <a:buChar char="•"/>
                      </a:pPr>
                      <a:r>
                        <a:rPr lang="en-GB" sz="1800" b="0" i="0" kern="1200" dirty="0">
                          <a:solidFill>
                            <a:srgbClr val="FF0000"/>
                          </a:solidFill>
                          <a:effectLst/>
                          <a:latin typeface="+mn-lt"/>
                          <a:ea typeface="+mn-ea"/>
                          <a:cs typeface="+mn-cs"/>
                        </a:rPr>
                        <a:t>Stay in full-time education, e.g. at a college/sixth form, doing A Levels, T Levels or other academic qualifications.</a:t>
                      </a:r>
                    </a:p>
                    <a:p>
                      <a:pPr marL="285750" indent="-285750">
                        <a:buFont typeface="Arial" panose="020B0604020202020204" pitchFamily="34" charset="0"/>
                        <a:buChar char="•"/>
                      </a:pPr>
                      <a:endParaRPr lang="en-GB" sz="1800" b="0" i="0" kern="1200" dirty="0">
                        <a:solidFill>
                          <a:srgbClr val="FF0000"/>
                        </a:solidFill>
                        <a:effectLst/>
                        <a:latin typeface="+mn-lt"/>
                        <a:ea typeface="+mn-ea"/>
                        <a:cs typeface="+mn-cs"/>
                      </a:endParaRPr>
                    </a:p>
                    <a:p>
                      <a:pPr marL="285750" indent="-285750">
                        <a:buFont typeface="Arial" panose="020B0604020202020204" pitchFamily="34" charset="0"/>
                        <a:buChar char="•"/>
                      </a:pPr>
                      <a:r>
                        <a:rPr lang="en-GB" sz="1800" b="0" i="0" kern="1200" dirty="0">
                          <a:solidFill>
                            <a:srgbClr val="FF0000"/>
                          </a:solidFill>
                          <a:effectLst/>
                          <a:latin typeface="+mn-lt"/>
                          <a:ea typeface="+mn-ea"/>
                          <a:cs typeface="+mn-cs"/>
                        </a:rPr>
                        <a:t>Start an apprenticeship.</a:t>
                      </a:r>
                    </a:p>
                    <a:p>
                      <a:pPr marL="285750" indent="-285750">
                        <a:buFont typeface="Arial" panose="020B0604020202020204" pitchFamily="34" charset="0"/>
                        <a:buChar char="•"/>
                      </a:pPr>
                      <a:endParaRPr lang="en-GB" sz="1800" b="0" i="0" kern="1200" dirty="0">
                        <a:solidFill>
                          <a:srgbClr val="FF0000"/>
                        </a:solidFill>
                        <a:effectLst/>
                        <a:latin typeface="+mn-lt"/>
                        <a:ea typeface="+mn-ea"/>
                        <a:cs typeface="+mn-cs"/>
                      </a:endParaRPr>
                    </a:p>
                    <a:p>
                      <a:pPr marL="285750" indent="-285750">
                        <a:buFont typeface="Arial" panose="020B0604020202020204" pitchFamily="34" charset="0"/>
                        <a:buChar char="•"/>
                      </a:pPr>
                      <a:r>
                        <a:rPr lang="en-GB" sz="1800" b="0" i="0" kern="1200" dirty="0">
                          <a:solidFill>
                            <a:srgbClr val="FF0000"/>
                          </a:solidFill>
                          <a:effectLst/>
                          <a:latin typeface="+mn-lt"/>
                          <a:ea typeface="+mn-ea"/>
                          <a:cs typeface="+mn-cs"/>
                        </a:rPr>
                        <a:t>Work or volunteer for 20 hours or more a week while in part-time education or training.</a:t>
                      </a:r>
                    </a:p>
                    <a:p>
                      <a:pPr marL="0" indent="0">
                        <a:buFont typeface="Arial" panose="020B0604020202020204" pitchFamily="34" charset="0"/>
                        <a:buNone/>
                      </a:pPr>
                      <a:endParaRPr lang="en-GB" sz="2000" b="1" baseline="0" dirty="0">
                        <a:solidFill>
                          <a:schemeClr val="tx1"/>
                        </a:solidFill>
                      </a:endParaRPr>
                    </a:p>
                    <a:p>
                      <a:pPr marL="457200" indent="-457200">
                        <a:buFont typeface="Arial" panose="020B0604020202020204" pitchFamily="34" charset="0"/>
                        <a:buChar char="•"/>
                      </a:pPr>
                      <a:endParaRPr lang="en-GB" sz="2000" b="1" baseline="0" dirty="0">
                        <a:solidFill>
                          <a:schemeClr val="tx1"/>
                        </a:solidFill>
                      </a:endParaRPr>
                    </a:p>
                    <a:p>
                      <a:pPr marL="457200" indent="-457200">
                        <a:buFont typeface="Arial" panose="020B0604020202020204" pitchFamily="34" charset="0"/>
                        <a:buChar char="•"/>
                      </a:pPr>
                      <a:endParaRPr lang="en-GB" sz="2000" b="1" baseline="0" dirty="0">
                        <a:solidFill>
                          <a:schemeClr val="tx1"/>
                        </a:solidFill>
                      </a:endParaRPr>
                    </a:p>
                    <a:p>
                      <a:pPr marL="0" indent="0">
                        <a:buFont typeface="Arial" panose="020B0604020202020204" pitchFamily="34" charset="0"/>
                        <a:buNone/>
                      </a:pPr>
                      <a:endParaRPr lang="en-GB" sz="2000" b="1" baseline="0" dirty="0">
                        <a:solidFill>
                          <a:schemeClr val="tx1"/>
                        </a:solidFill>
                      </a:endParaRPr>
                    </a:p>
                  </a:txBody>
                  <a:tcPr/>
                </a:tc>
                <a:tc>
                  <a:txBody>
                    <a:bodyPr/>
                    <a:lstStyle/>
                    <a:p>
                      <a:pPr lvl="0"/>
                      <a:r>
                        <a:rPr lang="en-GB" sz="2000" b="1" dirty="0">
                          <a:solidFill>
                            <a:schemeClr val="tx1"/>
                          </a:solidFill>
                        </a:rPr>
                        <a:t>Name three colleges in your area which offer post-16 courses.</a:t>
                      </a:r>
                    </a:p>
                    <a:p>
                      <a:pPr lvl="0"/>
                      <a:endParaRPr lang="en-GB" sz="2000" b="1" dirty="0">
                        <a:solidFill>
                          <a:schemeClr val="tx1"/>
                        </a:solidFill>
                      </a:endParaRPr>
                    </a:p>
                    <a:p>
                      <a:pPr lvl="0"/>
                      <a:r>
                        <a:rPr lang="en-GB" sz="2000" b="1" dirty="0">
                          <a:solidFill>
                            <a:srgbClr val="FF0000"/>
                          </a:solidFill>
                        </a:rPr>
                        <a:t>Sixth form colleges:</a:t>
                      </a:r>
                    </a:p>
                    <a:p>
                      <a:r>
                        <a:rPr lang="en-GB" sz="2000" b="0" i="0" kern="1200" dirty="0">
                          <a:solidFill>
                            <a:srgbClr val="FF0000"/>
                          </a:solidFill>
                          <a:effectLst/>
                          <a:latin typeface="+mn-lt"/>
                          <a:ea typeface="+mn-ea"/>
                          <a:cs typeface="+mn-cs"/>
                        </a:rPr>
                        <a:t>New College Bradford</a:t>
                      </a:r>
                    </a:p>
                    <a:p>
                      <a:r>
                        <a:rPr lang="en-GB" sz="2000" b="0" i="0" kern="1200" dirty="0">
                          <a:solidFill>
                            <a:srgbClr val="FF0000"/>
                          </a:solidFill>
                          <a:effectLst/>
                          <a:latin typeface="+mn-lt"/>
                          <a:ea typeface="+mn-ea"/>
                          <a:cs typeface="+mn-cs"/>
                        </a:rPr>
                        <a:t>Dixons Sixth Form Academy</a:t>
                      </a:r>
                    </a:p>
                    <a:p>
                      <a:endParaRPr lang="en-GB" sz="2000" b="1" i="0" kern="1200" dirty="0">
                        <a:solidFill>
                          <a:srgbClr val="FF0000"/>
                        </a:solidFill>
                        <a:effectLst/>
                        <a:latin typeface="+mn-lt"/>
                        <a:ea typeface="+mn-ea"/>
                        <a:cs typeface="+mn-cs"/>
                      </a:endParaRPr>
                    </a:p>
                    <a:p>
                      <a:r>
                        <a:rPr lang="en-GB" sz="2000" b="1" i="0" kern="1200" dirty="0">
                          <a:solidFill>
                            <a:srgbClr val="FF0000"/>
                          </a:solidFill>
                          <a:effectLst/>
                          <a:latin typeface="+mn-lt"/>
                          <a:ea typeface="+mn-ea"/>
                          <a:cs typeface="+mn-cs"/>
                        </a:rPr>
                        <a:t>Colleges:</a:t>
                      </a:r>
                    </a:p>
                    <a:p>
                      <a:r>
                        <a:rPr lang="en-GB" sz="2000" b="0" i="0" kern="1200" dirty="0">
                          <a:solidFill>
                            <a:srgbClr val="FF0000"/>
                          </a:solidFill>
                          <a:effectLst/>
                          <a:latin typeface="+mn-lt"/>
                          <a:ea typeface="+mn-ea"/>
                          <a:cs typeface="+mn-cs"/>
                        </a:rPr>
                        <a:t>Bradford College</a:t>
                      </a:r>
                    </a:p>
                    <a:p>
                      <a:r>
                        <a:rPr lang="en-GB" sz="2000" b="0" i="0" kern="1200" dirty="0">
                          <a:solidFill>
                            <a:srgbClr val="FF0000"/>
                          </a:solidFill>
                          <a:effectLst/>
                          <a:latin typeface="+mn-lt"/>
                          <a:ea typeface="+mn-ea"/>
                          <a:cs typeface="+mn-cs"/>
                        </a:rPr>
                        <a:t>Shipley College</a:t>
                      </a:r>
                    </a:p>
                    <a:p>
                      <a:r>
                        <a:rPr lang="en-GB" sz="2000" b="0" i="0" kern="1200" dirty="0">
                          <a:solidFill>
                            <a:srgbClr val="FF0000"/>
                          </a:solidFill>
                          <a:effectLst/>
                          <a:latin typeface="+mn-lt"/>
                          <a:ea typeface="+mn-ea"/>
                          <a:cs typeface="+mn-cs"/>
                        </a:rPr>
                        <a:t>Keighley College</a:t>
                      </a:r>
                    </a:p>
                    <a:p>
                      <a:r>
                        <a:rPr lang="en-GB" sz="2000" b="0" i="0" kern="1200" dirty="0">
                          <a:solidFill>
                            <a:srgbClr val="FF0000"/>
                          </a:solidFill>
                          <a:effectLst/>
                          <a:latin typeface="+mn-lt"/>
                          <a:ea typeface="+mn-ea"/>
                          <a:cs typeface="+mn-cs"/>
                        </a:rPr>
                        <a:t>Craven College</a:t>
                      </a:r>
                    </a:p>
                    <a:p>
                      <a:pPr lvl="0"/>
                      <a:endParaRPr lang="en-GB" sz="2000" dirty="0">
                        <a:solidFill>
                          <a:schemeClr val="tx1"/>
                        </a:solidFill>
                      </a:endParaRPr>
                    </a:p>
                    <a:p>
                      <a:pPr marL="0" lvl="0" indent="0">
                        <a:buFont typeface="Arial" panose="020B0604020202020204" pitchFamily="34" charset="0"/>
                        <a:buNone/>
                      </a:pPr>
                      <a:r>
                        <a:rPr lang="en-GB" sz="2000" dirty="0">
                          <a:solidFill>
                            <a:schemeClr val="tx1"/>
                          </a:solidFill>
                        </a:rPr>
                        <a:t> </a:t>
                      </a:r>
                    </a:p>
                    <a:p>
                      <a:pPr marL="0" indent="0">
                        <a:buNone/>
                      </a:pPr>
                      <a:endParaRPr lang="en-GB" sz="2000" dirty="0">
                        <a:solidFill>
                          <a:schemeClr val="tx1"/>
                        </a:solidFill>
                      </a:endParaRPr>
                    </a:p>
                  </a:txBody>
                  <a:tcPr/>
                </a:tc>
                <a:tc>
                  <a:txBody>
                    <a:bodyPr/>
                    <a:lstStyle/>
                    <a:p>
                      <a:pPr marL="0" indent="0">
                        <a:buFont typeface="Arial" panose="020B0604020202020204" pitchFamily="34" charset="0"/>
                        <a:buNone/>
                      </a:pPr>
                      <a:r>
                        <a:rPr lang="en-GB" sz="2000" b="1" dirty="0">
                          <a:solidFill>
                            <a:schemeClr val="tx1"/>
                          </a:solidFill>
                        </a:rPr>
                        <a:t>You would like to study a particular course next year. What things could should you be doing?</a:t>
                      </a:r>
                    </a:p>
                    <a:p>
                      <a:pPr marL="0" indent="0">
                        <a:buFont typeface="Arial" panose="020B0604020202020204" pitchFamily="34" charset="0"/>
                        <a:buNone/>
                      </a:pPr>
                      <a:endParaRPr lang="en-GB" sz="2000" dirty="0">
                        <a:solidFill>
                          <a:srgbClr val="FF0000"/>
                        </a:solidFill>
                      </a:endParaRPr>
                    </a:p>
                    <a:p>
                      <a:pPr marL="0" indent="0">
                        <a:buFont typeface="Arial" panose="020B0604020202020204" pitchFamily="34" charset="0"/>
                        <a:buNone/>
                      </a:pPr>
                      <a:r>
                        <a:rPr lang="en-GB" sz="2000" dirty="0">
                          <a:solidFill>
                            <a:srgbClr val="FF0000"/>
                          </a:solidFill>
                        </a:rPr>
                        <a:t>For example:</a:t>
                      </a:r>
                    </a:p>
                    <a:p>
                      <a:pPr marL="0" indent="0">
                        <a:buFont typeface="Arial" panose="020B0604020202020204" pitchFamily="34" charset="0"/>
                        <a:buNone/>
                      </a:pPr>
                      <a:r>
                        <a:rPr lang="en-GB" sz="2000" dirty="0">
                          <a:solidFill>
                            <a:srgbClr val="FF0000"/>
                          </a:solidFill>
                        </a:rPr>
                        <a:t>Find out what GCSE’s grades you need for the course.</a:t>
                      </a:r>
                    </a:p>
                    <a:p>
                      <a:pPr marL="0" indent="0">
                        <a:buFont typeface="Arial" panose="020B0604020202020204" pitchFamily="34" charset="0"/>
                        <a:buNone/>
                      </a:pPr>
                      <a:endParaRPr lang="en-GB" sz="2000" dirty="0">
                        <a:solidFill>
                          <a:srgbClr val="FF0000"/>
                        </a:solidFill>
                      </a:endParaRPr>
                    </a:p>
                    <a:p>
                      <a:pPr marL="0" indent="0">
                        <a:buFont typeface="Arial" panose="020B0604020202020204" pitchFamily="34" charset="0"/>
                        <a:buNone/>
                      </a:pPr>
                      <a:r>
                        <a:rPr lang="en-GB" sz="2000" dirty="0">
                          <a:solidFill>
                            <a:srgbClr val="FF0000"/>
                          </a:solidFill>
                        </a:rPr>
                        <a:t>1. Visit the college/sixth form open day.</a:t>
                      </a:r>
                    </a:p>
                    <a:p>
                      <a:pPr marL="0" indent="0">
                        <a:buFont typeface="Arial" panose="020B0604020202020204" pitchFamily="34" charset="0"/>
                        <a:buNone/>
                      </a:pPr>
                      <a:r>
                        <a:rPr lang="en-GB" sz="2000" dirty="0">
                          <a:solidFill>
                            <a:srgbClr val="FF0000"/>
                          </a:solidFill>
                        </a:rPr>
                        <a:t>2. Complete an application form.</a:t>
                      </a:r>
                    </a:p>
                    <a:p>
                      <a:pPr marL="0" indent="0">
                        <a:buFont typeface="Arial" panose="020B0604020202020204" pitchFamily="34" charset="0"/>
                        <a:buNone/>
                      </a:pPr>
                      <a:r>
                        <a:rPr lang="en-GB" sz="2000" dirty="0">
                          <a:solidFill>
                            <a:srgbClr val="FF0000"/>
                          </a:solidFill>
                        </a:rPr>
                        <a:t>3. Write you CV.</a:t>
                      </a:r>
                    </a:p>
                    <a:p>
                      <a:pPr marL="0" indent="0">
                        <a:buFont typeface="Arial" panose="020B0604020202020204" pitchFamily="34" charset="0"/>
                        <a:buNone/>
                      </a:pPr>
                      <a:r>
                        <a:rPr lang="en-GB" sz="2000" dirty="0">
                          <a:solidFill>
                            <a:srgbClr val="FF0000"/>
                          </a:solidFill>
                        </a:rPr>
                        <a:t>4. Attend an interview.</a:t>
                      </a:r>
                    </a:p>
                    <a:p>
                      <a:pPr marL="0" indent="0">
                        <a:buFont typeface="Arial" panose="020B0604020202020204" pitchFamily="34" charset="0"/>
                        <a:buNone/>
                      </a:pPr>
                      <a:r>
                        <a:rPr lang="en-GB" sz="2400" dirty="0">
                          <a:solidFill>
                            <a:schemeClr val="tx1"/>
                          </a:solidFill>
                        </a:rPr>
                        <a:t> </a:t>
                      </a:r>
                    </a:p>
                  </a:txBody>
                  <a:tcPr/>
                </a:tc>
                <a:extLst>
                  <a:ext uri="{0D108BD9-81ED-4DB2-BD59-A6C34878D82A}">
                    <a16:rowId xmlns:a16="http://schemas.microsoft.com/office/drawing/2014/main" val="10001"/>
                  </a:ext>
                </a:extLst>
              </a:tr>
            </a:tbl>
          </a:graphicData>
        </a:graphic>
      </p:graphicFrame>
      <p:pic>
        <p:nvPicPr>
          <p:cNvPr id="8" name="Picture 7">
            <a:extLst>
              <a:ext uri="{FF2B5EF4-FFF2-40B4-BE49-F238E27FC236}">
                <a16:creationId xmlns:a16="http://schemas.microsoft.com/office/drawing/2014/main" id="{3EF26B2B-3DFC-0D33-2682-51530C74593C}"/>
              </a:ext>
            </a:extLst>
          </p:cNvPr>
          <p:cNvPicPr>
            <a:picLocks noChangeAspect="1"/>
          </p:cNvPicPr>
          <p:nvPr/>
        </p:nvPicPr>
        <p:blipFill>
          <a:blip r:embed="rId4"/>
          <a:stretch>
            <a:fillRect/>
          </a:stretch>
        </p:blipFill>
        <p:spPr>
          <a:xfrm>
            <a:off x="10486341" y="4369320"/>
            <a:ext cx="1462382" cy="1627157"/>
          </a:xfrm>
          <a:prstGeom prst="rect">
            <a:avLst/>
          </a:prstGeom>
        </p:spPr>
      </p:pic>
    </p:spTree>
    <p:extLst>
      <p:ext uri="{BB962C8B-B14F-4D97-AF65-F5344CB8AC3E}">
        <p14:creationId xmlns:p14="http://schemas.microsoft.com/office/powerpoint/2010/main" val="46669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075" y="280277"/>
            <a:ext cx="8955097" cy="1646302"/>
          </a:xfrm>
        </p:spPr>
        <p:txBody>
          <a:bodyPr/>
          <a:lstStyle/>
          <a:p>
            <a:pPr algn="l"/>
            <a:r>
              <a:rPr lang="en-GB" sz="3600" dirty="0">
                <a:solidFill>
                  <a:schemeClr val="tx1"/>
                </a:solidFill>
              </a:rPr>
              <a:t>Careers – How do I ensure I’m accepted for the course I would like to do?</a:t>
            </a:r>
            <a:br>
              <a:rPr lang="en-GB" sz="4400" dirty="0"/>
            </a:br>
            <a:r>
              <a:rPr lang="en-GB" sz="4400" dirty="0"/>
              <a:t>      </a:t>
            </a:r>
          </a:p>
        </p:txBody>
      </p:sp>
      <p:sp>
        <p:nvSpPr>
          <p:cNvPr id="3" name="Subtitle 2"/>
          <p:cNvSpPr>
            <a:spLocks noGrp="1"/>
          </p:cNvSpPr>
          <p:nvPr>
            <p:ph type="subTitle" idx="1"/>
          </p:nvPr>
        </p:nvSpPr>
        <p:spPr>
          <a:xfrm>
            <a:off x="678075" y="1311318"/>
            <a:ext cx="10099273" cy="3302603"/>
          </a:xfrm>
        </p:spPr>
        <p:txBody>
          <a:bodyPr>
            <a:normAutofit/>
          </a:bodyPr>
          <a:lstStyle/>
          <a:p>
            <a:pPr algn="l"/>
            <a:r>
              <a:rPr lang="en-GB" sz="2800" dirty="0">
                <a:solidFill>
                  <a:schemeClr val="tx1"/>
                </a:solidFill>
              </a:rPr>
              <a:t>Lesson intention: To understand the language of employability and the difference between formal and informal language.</a:t>
            </a:r>
          </a:p>
          <a:p>
            <a:pPr algn="l"/>
            <a:endParaRPr lang="en-GB" sz="2400" dirty="0">
              <a:solidFill>
                <a:schemeClr val="tx1"/>
              </a:solidFill>
            </a:endParaRPr>
          </a:p>
          <a:p>
            <a:pPr algn="l"/>
            <a:endParaRPr lang="en-GB" dirty="0">
              <a:solidFill>
                <a:schemeClr val="tx1"/>
              </a:solidFill>
            </a:endParaRPr>
          </a:p>
          <a:p>
            <a:endParaRPr lang="en-GB" dirty="0"/>
          </a:p>
        </p:txBody>
      </p:sp>
      <p:sp>
        <p:nvSpPr>
          <p:cNvPr id="5" name="Heart 4"/>
          <p:cNvSpPr/>
          <p:nvPr/>
        </p:nvSpPr>
        <p:spPr>
          <a:xfrm>
            <a:off x="8640896" y="2505502"/>
            <a:ext cx="3643745" cy="4211781"/>
          </a:xfrm>
          <a:prstGeom prst="heart">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u="sng" dirty="0">
              <a:solidFill>
                <a:schemeClr val="tx1"/>
              </a:solidFill>
            </a:endParaRPr>
          </a:p>
          <a:p>
            <a:pPr algn="ctr"/>
            <a:endParaRPr lang="en-GB" sz="1600" b="1" u="sng" dirty="0">
              <a:solidFill>
                <a:schemeClr val="tx1"/>
              </a:solidFill>
            </a:endParaRPr>
          </a:p>
          <a:p>
            <a:pPr algn="ctr"/>
            <a:r>
              <a:rPr lang="en-GB" sz="2000" b="1" u="sng" dirty="0">
                <a:solidFill>
                  <a:schemeClr val="tx1"/>
                </a:solidFill>
              </a:rPr>
              <a:t>Key terms:</a:t>
            </a:r>
          </a:p>
          <a:p>
            <a:pPr algn="ctr"/>
            <a:r>
              <a:rPr lang="en-GB" sz="2000" b="1" dirty="0">
                <a:solidFill>
                  <a:schemeClr val="tx1"/>
                </a:solidFill>
              </a:rPr>
              <a:t>Formal </a:t>
            </a:r>
          </a:p>
          <a:p>
            <a:pPr algn="ctr"/>
            <a:r>
              <a:rPr lang="en-GB" sz="2000" b="1" dirty="0">
                <a:solidFill>
                  <a:schemeClr val="tx1"/>
                </a:solidFill>
              </a:rPr>
              <a:t>Informal</a:t>
            </a:r>
          </a:p>
          <a:p>
            <a:pPr algn="ctr"/>
            <a:r>
              <a:rPr lang="en-GB" sz="2000" b="1" dirty="0">
                <a:solidFill>
                  <a:schemeClr val="tx1"/>
                </a:solidFill>
              </a:rPr>
              <a:t>Standard English</a:t>
            </a:r>
          </a:p>
          <a:p>
            <a:pPr algn="ctr"/>
            <a:r>
              <a:rPr lang="en-GB" sz="2000" b="1" dirty="0">
                <a:solidFill>
                  <a:schemeClr val="tx1"/>
                </a:solidFill>
              </a:rPr>
              <a:t>Slang</a:t>
            </a:r>
          </a:p>
          <a:p>
            <a:pPr algn="ctr"/>
            <a:r>
              <a:rPr lang="en-GB" sz="2000" b="1" dirty="0">
                <a:solidFill>
                  <a:schemeClr val="tx1"/>
                </a:solidFill>
              </a:rPr>
              <a:t>Professional</a:t>
            </a:r>
          </a:p>
          <a:p>
            <a:pPr algn="ctr"/>
            <a:endParaRPr lang="en-GB" sz="2000" b="1" dirty="0">
              <a:solidFill>
                <a:schemeClr val="tx1"/>
              </a:solidFill>
            </a:endParaRPr>
          </a:p>
        </p:txBody>
      </p:sp>
      <p:sp>
        <p:nvSpPr>
          <p:cNvPr id="7" name="Rectangle 6"/>
          <p:cNvSpPr/>
          <p:nvPr/>
        </p:nvSpPr>
        <p:spPr>
          <a:xfrm>
            <a:off x="6023865" y="2957620"/>
            <a:ext cx="3311522" cy="35613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Star presentation:</a:t>
            </a:r>
          </a:p>
          <a:p>
            <a:pPr algn="ctr"/>
            <a:endParaRPr lang="en-GB" sz="2000" b="1">
              <a:solidFill>
                <a:schemeClr val="tx1"/>
              </a:solidFill>
            </a:endParaRPr>
          </a:p>
          <a:p>
            <a:pPr marL="342900" indent="-342900">
              <a:buFont typeface="Arial" panose="020B0604020202020204" pitchFamily="34" charset="0"/>
              <a:buChar char="•"/>
            </a:pPr>
            <a:r>
              <a:rPr lang="en-GB" sz="2000">
                <a:solidFill>
                  <a:schemeClr val="tx1"/>
                </a:solidFill>
              </a:rPr>
              <a:t>Blue / black pen</a:t>
            </a:r>
          </a:p>
          <a:p>
            <a:pPr marL="342900" indent="-342900">
              <a:buFont typeface="Arial" panose="020B0604020202020204" pitchFamily="34" charset="0"/>
              <a:buChar char="•"/>
            </a:pPr>
            <a:r>
              <a:rPr lang="en-GB" sz="2000">
                <a:solidFill>
                  <a:schemeClr val="tx1"/>
                </a:solidFill>
              </a:rPr>
              <a:t>Use a ruler</a:t>
            </a:r>
          </a:p>
          <a:p>
            <a:pPr marL="342900" indent="-342900">
              <a:buFont typeface="Arial" panose="020B0604020202020204" pitchFamily="34" charset="0"/>
              <a:buChar char="•"/>
            </a:pPr>
            <a:r>
              <a:rPr lang="en-GB" sz="2000">
                <a:solidFill>
                  <a:schemeClr val="tx1"/>
                </a:solidFill>
              </a:rPr>
              <a:t>Check your </a:t>
            </a:r>
            <a:r>
              <a:rPr lang="en-GB" sz="2000" err="1">
                <a:solidFill>
                  <a:schemeClr val="tx1"/>
                </a:solidFill>
              </a:rPr>
              <a:t>SPaG</a:t>
            </a:r>
            <a:endParaRPr lang="en-GB" sz="2000">
              <a:solidFill>
                <a:schemeClr val="tx1"/>
              </a:solidFill>
            </a:endParaRPr>
          </a:p>
          <a:p>
            <a:pPr marL="342900" indent="-342900">
              <a:buFont typeface="Arial" panose="020B0604020202020204" pitchFamily="34" charset="0"/>
              <a:buChar char="•"/>
            </a:pPr>
            <a:r>
              <a:rPr lang="en-GB" sz="2000">
                <a:solidFill>
                  <a:schemeClr val="tx1"/>
                </a:solidFill>
              </a:rPr>
              <a:t>No graffiti </a:t>
            </a:r>
          </a:p>
          <a:p>
            <a:pPr marL="342900" indent="-342900">
              <a:buFont typeface="Arial" panose="020B0604020202020204" pitchFamily="34" charset="0"/>
              <a:buChar char="•"/>
            </a:pPr>
            <a:r>
              <a:rPr lang="en-GB" sz="2000">
                <a:solidFill>
                  <a:schemeClr val="tx1"/>
                </a:solidFill>
              </a:rPr>
              <a:t>Highlight in yellow</a:t>
            </a:r>
          </a:p>
        </p:txBody>
      </p:sp>
      <p:sp>
        <p:nvSpPr>
          <p:cNvPr id="8" name="Rectangle 7"/>
          <p:cNvSpPr/>
          <p:nvPr/>
        </p:nvSpPr>
        <p:spPr>
          <a:xfrm>
            <a:off x="233464" y="2957620"/>
            <a:ext cx="5622587" cy="3561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endParaRPr lang="en-GB" sz="2200" dirty="0">
              <a:solidFill>
                <a:schemeClr val="tx1"/>
              </a:solidFill>
            </a:endParaRPr>
          </a:p>
          <a:p>
            <a:r>
              <a:rPr lang="en-GB" sz="2200" b="1" dirty="0">
                <a:solidFill>
                  <a:schemeClr val="tx1"/>
                </a:solidFill>
              </a:rPr>
              <a:t>Learning outcomes:</a:t>
            </a:r>
          </a:p>
          <a:p>
            <a:r>
              <a:rPr lang="en-GB" sz="2200" dirty="0">
                <a:solidFill>
                  <a:schemeClr val="tx1"/>
                </a:solidFill>
              </a:rPr>
              <a:t>All students will:</a:t>
            </a:r>
          </a:p>
          <a:p>
            <a:pPr marL="342900" indent="-342900">
              <a:buFont typeface="Arial" panose="020B0604020202020204" pitchFamily="34" charset="0"/>
              <a:buChar char="•"/>
            </a:pPr>
            <a:r>
              <a:rPr lang="en-GB" sz="2200" dirty="0">
                <a:solidFill>
                  <a:schemeClr val="tx1"/>
                </a:solidFill>
              </a:rPr>
              <a:t>Understand how language varies based on context and audience, and how to use language appropriately in different professional settings.</a:t>
            </a:r>
          </a:p>
          <a:p>
            <a:pPr marL="342900" indent="-342900">
              <a:buFont typeface="Arial" panose="020B0604020202020204" pitchFamily="34" charset="0"/>
              <a:buChar char="•"/>
            </a:pPr>
            <a:r>
              <a:rPr lang="en-GB" sz="2200" dirty="0">
                <a:solidFill>
                  <a:schemeClr val="tx1"/>
                </a:solidFill>
              </a:rPr>
              <a:t>Understand why formal language must be used in the world of work.</a:t>
            </a:r>
          </a:p>
          <a:p>
            <a:pPr marL="342900" indent="-342900">
              <a:buFont typeface="Arial" panose="020B0604020202020204" pitchFamily="34" charset="0"/>
              <a:buChar char="•"/>
            </a:pPr>
            <a:r>
              <a:rPr lang="en-GB" sz="2200" dirty="0">
                <a:solidFill>
                  <a:schemeClr val="tx1"/>
                </a:solidFill>
              </a:rPr>
              <a:t>Looked a examples of informal and formal letter writing.</a:t>
            </a:r>
          </a:p>
          <a:p>
            <a:endParaRPr lang="en-GB" sz="2200" dirty="0">
              <a:solidFill>
                <a:schemeClr val="tx1"/>
              </a:solidFill>
            </a:endParaRPr>
          </a:p>
          <a:p>
            <a:pPr algn="ctr"/>
            <a:endParaRPr lang="en-GB" dirty="0"/>
          </a:p>
        </p:txBody>
      </p:sp>
      <p:pic>
        <p:nvPicPr>
          <p:cNvPr id="9" name="Picture 8"/>
          <p:cNvPicPr>
            <a:picLocks noChangeAspect="1"/>
          </p:cNvPicPr>
          <p:nvPr/>
        </p:nvPicPr>
        <p:blipFill>
          <a:blip r:embed="rId3"/>
          <a:stretch>
            <a:fillRect/>
          </a:stretch>
        </p:blipFill>
        <p:spPr>
          <a:xfrm>
            <a:off x="10787974" y="140717"/>
            <a:ext cx="1287547" cy="1883037"/>
          </a:xfrm>
          <a:prstGeom prst="rect">
            <a:avLst/>
          </a:prstGeom>
        </p:spPr>
      </p:pic>
      <p:sp>
        <p:nvSpPr>
          <p:cNvPr id="4" name="6-Point Star 3"/>
          <p:cNvSpPr/>
          <p:nvPr/>
        </p:nvSpPr>
        <p:spPr>
          <a:xfrm>
            <a:off x="6259497" y="3097656"/>
            <a:ext cx="424543" cy="522514"/>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9346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755272-1A3F-8244-8E63-732D1680559A}"/>
              </a:ext>
            </a:extLst>
          </p:cNvPr>
          <p:cNvPicPr>
            <a:picLocks noChangeAspect="1"/>
          </p:cNvPicPr>
          <p:nvPr/>
        </p:nvPicPr>
        <p:blipFill>
          <a:blip r:embed="rId3"/>
          <a:srcRect l="18110" r="28799"/>
          <a:stretch>
            <a:fillRect/>
          </a:stretch>
        </p:blipFill>
        <p:spPr>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le 1">
            <a:extLst>
              <a:ext uri="{FF2B5EF4-FFF2-40B4-BE49-F238E27FC236}">
                <a16:creationId xmlns:a16="http://schemas.microsoft.com/office/drawing/2014/main" id="{FA2571A8-58FF-27A1-473A-7DCEEFA7E458}"/>
              </a:ext>
            </a:extLst>
          </p:cNvPr>
          <p:cNvSpPr>
            <a:spLocks noGrp="1"/>
          </p:cNvSpPr>
          <p:nvPr>
            <p:ph type="title"/>
          </p:nvPr>
        </p:nvSpPr>
        <p:spPr>
          <a:xfrm>
            <a:off x="4118584" y="393699"/>
            <a:ext cx="6102375" cy="1320800"/>
          </a:xfrm>
        </p:spPr>
        <p:txBody>
          <a:bodyPr>
            <a:noAutofit/>
          </a:bodyPr>
          <a:lstStyle/>
          <a:p>
            <a:r>
              <a:rPr lang="en-GB" sz="4000" dirty="0">
                <a:solidFill>
                  <a:schemeClr val="tx1"/>
                </a:solidFill>
              </a:rPr>
              <a:t>What will we be studying up to Christmas?</a:t>
            </a:r>
          </a:p>
        </p:txBody>
      </p:sp>
      <p:pic>
        <p:nvPicPr>
          <p:cNvPr id="5" name="Picture 4">
            <a:extLst>
              <a:ext uri="{FF2B5EF4-FFF2-40B4-BE49-F238E27FC236}">
                <a16:creationId xmlns:a16="http://schemas.microsoft.com/office/drawing/2014/main" id="{DD56E354-818D-64A5-7860-165179A748C3}"/>
              </a:ext>
            </a:extLst>
          </p:cNvPr>
          <p:cNvPicPr>
            <a:picLocks noChangeAspect="1"/>
          </p:cNvPicPr>
          <p:nvPr/>
        </p:nvPicPr>
        <p:blipFill>
          <a:blip r:embed="rId4"/>
          <a:srcRect l="22777" r="19829" b="1"/>
          <a:stretch>
            <a:fillRect/>
          </a:stretch>
        </p:blipFill>
        <p:spPr>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10" name="Straight Connector 9">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4C44782B-99FF-80C3-9527-99A19A10EF5C}"/>
              </a:ext>
            </a:extLst>
          </p:cNvPr>
          <p:cNvSpPr>
            <a:spLocks noGrp="1"/>
          </p:cNvSpPr>
          <p:nvPr>
            <p:ph idx="1"/>
          </p:nvPr>
        </p:nvSpPr>
        <p:spPr>
          <a:xfrm>
            <a:off x="3835756" y="2160588"/>
            <a:ext cx="7555255" cy="4351969"/>
          </a:xfrm>
          <a:solidFill>
            <a:schemeClr val="bg1"/>
          </a:solidFill>
        </p:spPr>
        <p:txBody>
          <a:bodyPr>
            <a:normAutofit fontScale="92500" lnSpcReduction="10000"/>
          </a:bodyPr>
          <a:lstStyle/>
          <a:p>
            <a:pPr marL="0" indent="0">
              <a:lnSpc>
                <a:spcPct val="90000"/>
              </a:lnSpc>
              <a:buNone/>
            </a:pPr>
            <a:r>
              <a:rPr lang="en-GB" sz="2400" dirty="0"/>
              <a:t>“Getting through the door”</a:t>
            </a:r>
          </a:p>
          <a:p>
            <a:pPr marL="0" indent="0">
              <a:lnSpc>
                <a:spcPct val="90000"/>
              </a:lnSpc>
              <a:buNone/>
            </a:pPr>
            <a:endParaRPr lang="en-GB" sz="2400" dirty="0"/>
          </a:p>
          <a:p>
            <a:pPr marL="0" lvl="0" indent="0">
              <a:lnSpc>
                <a:spcPct val="90000"/>
              </a:lnSpc>
              <a:buNone/>
            </a:pPr>
            <a:r>
              <a:rPr lang="en-GB" sz="2400" dirty="0"/>
              <a:t>Lesson 1: Language of employability / Formal v Informal Language and why first impressions matter.</a:t>
            </a:r>
          </a:p>
          <a:p>
            <a:pPr marL="0" lvl="0" indent="0">
              <a:lnSpc>
                <a:spcPct val="90000"/>
              </a:lnSpc>
              <a:buNone/>
            </a:pPr>
            <a:r>
              <a:rPr lang="en-GB" sz="2400" dirty="0"/>
              <a:t>Lesson 2 and 3: Finding part-time employment (volunteer/paid) – where to start? hours and wages and the law.</a:t>
            </a:r>
          </a:p>
          <a:p>
            <a:pPr marL="0" lvl="0" indent="0">
              <a:lnSpc>
                <a:spcPct val="90000"/>
              </a:lnSpc>
              <a:buNone/>
            </a:pPr>
            <a:r>
              <a:rPr lang="en-GB" sz="2400" dirty="0"/>
              <a:t>Lesson 4 and 5: Preparing for meeting on Teams and/or interviews.</a:t>
            </a:r>
          </a:p>
          <a:p>
            <a:pPr marL="0" lvl="0" indent="0">
              <a:lnSpc>
                <a:spcPct val="90000"/>
              </a:lnSpc>
              <a:buNone/>
            </a:pPr>
            <a:r>
              <a:rPr lang="en-GB" sz="2400" dirty="0"/>
              <a:t>Lesson 6: How to write a CV.</a:t>
            </a:r>
          </a:p>
          <a:p>
            <a:pPr marL="0" lvl="0" indent="0">
              <a:lnSpc>
                <a:spcPct val="90000"/>
              </a:lnSpc>
              <a:buNone/>
            </a:pPr>
            <a:r>
              <a:rPr lang="en-GB" sz="2400" dirty="0"/>
              <a:t>Lesson 7: How to write a Covering Letter / Email / Personal statement.</a:t>
            </a:r>
          </a:p>
          <a:p>
            <a:pPr marL="0" lvl="0" indent="0">
              <a:lnSpc>
                <a:spcPct val="90000"/>
              </a:lnSpc>
              <a:buNone/>
            </a:pPr>
            <a:endParaRPr lang="en-GB" sz="1500" dirty="0"/>
          </a:p>
          <a:p>
            <a:pPr marL="0" indent="0">
              <a:lnSpc>
                <a:spcPct val="90000"/>
              </a:lnSpc>
              <a:buNone/>
            </a:pPr>
            <a:endParaRPr lang="en-GB" sz="1500" dirty="0"/>
          </a:p>
        </p:txBody>
      </p:sp>
      <p:pic>
        <p:nvPicPr>
          <p:cNvPr id="6" name="Picture 5">
            <a:extLst>
              <a:ext uri="{FF2B5EF4-FFF2-40B4-BE49-F238E27FC236}">
                <a16:creationId xmlns:a16="http://schemas.microsoft.com/office/drawing/2014/main" id="{DACDBF14-F7FD-8FAB-1043-93A5262C492F}"/>
              </a:ext>
            </a:extLst>
          </p:cNvPr>
          <p:cNvPicPr>
            <a:picLocks noChangeAspect="1"/>
          </p:cNvPicPr>
          <p:nvPr/>
        </p:nvPicPr>
        <p:blipFill>
          <a:blip r:embed="rId5"/>
          <a:stretch>
            <a:fillRect/>
          </a:stretch>
        </p:blipFill>
        <p:spPr>
          <a:xfrm>
            <a:off x="10393680" y="191517"/>
            <a:ext cx="1590401" cy="2325961"/>
          </a:xfrm>
          <a:prstGeom prst="rect">
            <a:avLst/>
          </a:prstGeom>
        </p:spPr>
      </p:pic>
    </p:spTree>
    <p:extLst>
      <p:ext uri="{BB962C8B-B14F-4D97-AF65-F5344CB8AC3E}">
        <p14:creationId xmlns:p14="http://schemas.microsoft.com/office/powerpoint/2010/main" val="228820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191804"/>
            <a:ext cx="11026997" cy="1320800"/>
          </a:xfrm>
        </p:spPr>
        <p:txBody>
          <a:bodyPr>
            <a:normAutofit fontScale="90000"/>
          </a:bodyPr>
          <a:lstStyle/>
          <a:p>
            <a:r>
              <a:rPr lang="en-GB" dirty="0"/>
              <a:t>Key word check  -  </a:t>
            </a:r>
            <a:r>
              <a:rPr lang="en-GB" sz="3100" dirty="0">
                <a:solidFill>
                  <a:schemeClr val="tx1"/>
                </a:solidFill>
              </a:rPr>
              <a:t>Formal and informal - What does it mean?</a:t>
            </a:r>
            <a:br>
              <a:rPr lang="en-GB" dirty="0"/>
            </a:br>
            <a:endParaRPr lang="en-GB" dirty="0"/>
          </a:p>
        </p:txBody>
      </p:sp>
      <p:sp>
        <p:nvSpPr>
          <p:cNvPr id="3" name="Content Placeholder 2"/>
          <p:cNvSpPr>
            <a:spLocks noGrp="1"/>
          </p:cNvSpPr>
          <p:nvPr>
            <p:ph idx="1"/>
          </p:nvPr>
        </p:nvSpPr>
        <p:spPr>
          <a:xfrm>
            <a:off x="130628" y="643250"/>
            <a:ext cx="10394700" cy="4760684"/>
          </a:xfrm>
        </p:spPr>
        <p:txBody>
          <a:bodyPr>
            <a:normAutofit/>
          </a:bodyPr>
          <a:lstStyle/>
          <a:p>
            <a:pPr marL="0" indent="0">
              <a:buNone/>
            </a:pPr>
            <a:r>
              <a:rPr lang="en-GB" sz="2400" i="1" dirty="0">
                <a:solidFill>
                  <a:srgbClr val="FF0000"/>
                </a:solidFill>
              </a:rPr>
              <a:t>In context: In his job interview, Sam ensured he used formal language and wore formal clothing.</a:t>
            </a:r>
          </a:p>
          <a:p>
            <a:endParaRPr lang="en-GB" sz="2800" dirty="0"/>
          </a:p>
          <a:p>
            <a:endParaRPr lang="en-GB" sz="2800" dirty="0"/>
          </a:p>
          <a:p>
            <a:endParaRPr lang="en-GB" sz="2800" dirty="0"/>
          </a:p>
          <a:p>
            <a:pPr marL="0" indent="0">
              <a:buNone/>
            </a:pPr>
            <a:endParaRPr lang="en-GB" sz="2800" dirty="0"/>
          </a:p>
          <a:p>
            <a:endParaRPr lang="en-GB" sz="2800" dirty="0"/>
          </a:p>
          <a:p>
            <a:endParaRPr lang="en-GB" sz="2800" dirty="0"/>
          </a:p>
          <a:p>
            <a:pPr marL="0" indent="0">
              <a:buNone/>
            </a:pPr>
            <a:endParaRPr lang="en-GB" sz="2800" dirty="0"/>
          </a:p>
          <a:p>
            <a:endParaRPr lang="en-GB" sz="2800" dirty="0"/>
          </a:p>
          <a:p>
            <a:endParaRPr lang="en-GB" sz="2800" dirty="0"/>
          </a:p>
          <a:p>
            <a:pPr marL="0" indent="0">
              <a:buNone/>
            </a:pPr>
            <a:endParaRPr lang="en-GB" sz="2800" dirty="0"/>
          </a:p>
          <a:p>
            <a:pPr marL="0" indent="0">
              <a:buNone/>
            </a:pPr>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p:txBody>
      </p:sp>
      <p:sp>
        <p:nvSpPr>
          <p:cNvPr id="9" name="Rectangle 8"/>
          <p:cNvSpPr/>
          <p:nvPr/>
        </p:nvSpPr>
        <p:spPr>
          <a:xfrm>
            <a:off x="276468" y="1789889"/>
            <a:ext cx="3721600" cy="48763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Copy down the meaning:</a:t>
            </a:r>
          </a:p>
          <a:p>
            <a:endParaRPr lang="en-GB" sz="2800" b="1" dirty="0">
              <a:solidFill>
                <a:schemeClr val="tx1"/>
              </a:solidFill>
            </a:endParaRPr>
          </a:p>
          <a:p>
            <a:r>
              <a:rPr lang="en-GB" sz="2800" b="1" dirty="0">
                <a:solidFill>
                  <a:schemeClr val="tx1"/>
                </a:solidFill>
              </a:rPr>
              <a:t>Formal: Following certain rules or expectations about how to behave, dress, or speak, especially in specific situations.</a:t>
            </a:r>
          </a:p>
          <a:p>
            <a:endParaRPr lang="en-GB" sz="2400" dirty="0">
              <a:solidFill>
                <a:schemeClr val="tx1"/>
              </a:solidFill>
            </a:endParaRPr>
          </a:p>
        </p:txBody>
      </p:sp>
      <p:sp>
        <p:nvSpPr>
          <p:cNvPr id="11" name="Rectangle 10"/>
          <p:cNvSpPr/>
          <p:nvPr/>
        </p:nvSpPr>
        <p:spPr>
          <a:xfrm>
            <a:off x="4143908" y="1337409"/>
            <a:ext cx="7771624" cy="53287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On your handout, are two words with a similar meaning. One is formal and one is informal. Circle the word which uses formal language.</a:t>
            </a:r>
          </a:p>
          <a:p>
            <a:r>
              <a:rPr lang="en-GB" sz="2000" dirty="0">
                <a:solidFill>
                  <a:schemeClr val="tx1"/>
                </a:solidFill>
              </a:rPr>
              <a:t>1. Ask / Enquire</a:t>
            </a:r>
          </a:p>
          <a:p>
            <a:r>
              <a:rPr lang="en-GB" sz="2000" dirty="0">
                <a:solidFill>
                  <a:schemeClr val="tx1"/>
                </a:solidFill>
              </a:rPr>
              <a:t>2. Difficult / Tough</a:t>
            </a:r>
          </a:p>
          <a:p>
            <a:r>
              <a:rPr lang="en-GB" sz="2000" dirty="0">
                <a:solidFill>
                  <a:schemeClr val="tx1"/>
                </a:solidFill>
              </a:rPr>
              <a:t>3. Book / Reserve</a:t>
            </a:r>
          </a:p>
          <a:p>
            <a:r>
              <a:rPr lang="en-GB" sz="2000" dirty="0">
                <a:solidFill>
                  <a:schemeClr val="tx1"/>
                </a:solidFill>
              </a:rPr>
              <a:t>4. Check / verify</a:t>
            </a:r>
          </a:p>
          <a:p>
            <a:r>
              <a:rPr lang="en-GB" sz="2000" dirty="0">
                <a:solidFill>
                  <a:schemeClr val="tx1"/>
                </a:solidFill>
              </a:rPr>
              <a:t>5. Assist / Help</a:t>
            </a:r>
          </a:p>
          <a:p>
            <a:r>
              <a:rPr lang="en-GB" sz="2000" dirty="0">
                <a:solidFill>
                  <a:schemeClr val="tx1"/>
                </a:solidFill>
              </a:rPr>
              <a:t>6. Get / Receive</a:t>
            </a:r>
          </a:p>
          <a:p>
            <a:r>
              <a:rPr lang="en-GB" sz="2000" dirty="0">
                <a:solidFill>
                  <a:schemeClr val="tx1"/>
                </a:solidFill>
              </a:rPr>
              <a:t>7. Inform / Tell</a:t>
            </a:r>
          </a:p>
          <a:p>
            <a:r>
              <a:rPr lang="en-GB" sz="2000" dirty="0">
                <a:solidFill>
                  <a:schemeClr val="tx1"/>
                </a:solidFill>
              </a:rPr>
              <a:t>8. Incorrect / wrong</a:t>
            </a:r>
          </a:p>
          <a:p>
            <a:r>
              <a:rPr lang="en-GB" sz="2000" dirty="0">
                <a:solidFill>
                  <a:schemeClr val="tx1"/>
                </a:solidFill>
              </a:rPr>
              <a:t>9. Need / Request</a:t>
            </a:r>
          </a:p>
          <a:p>
            <a:r>
              <a:rPr lang="en-GB" sz="2000" dirty="0">
                <a:solidFill>
                  <a:schemeClr val="tx1"/>
                </a:solidFill>
              </a:rPr>
              <a:t>10. Increase / Go up</a:t>
            </a:r>
          </a:p>
          <a:p>
            <a:r>
              <a:rPr lang="en-GB" sz="2000" dirty="0">
                <a:solidFill>
                  <a:schemeClr val="tx1"/>
                </a:solidFill>
              </a:rPr>
              <a:t>Give examples of formal language for each of the following.</a:t>
            </a:r>
          </a:p>
          <a:p>
            <a:r>
              <a:rPr lang="en-GB" sz="2000" dirty="0">
                <a:solidFill>
                  <a:schemeClr val="tx1"/>
                </a:solidFill>
              </a:rPr>
              <a:t>A. Say sorry - </a:t>
            </a:r>
          </a:p>
          <a:p>
            <a:r>
              <a:rPr lang="en-GB" sz="2000" dirty="0">
                <a:solidFill>
                  <a:schemeClr val="tx1"/>
                </a:solidFill>
              </a:rPr>
              <a:t>B. Start - </a:t>
            </a:r>
          </a:p>
          <a:p>
            <a:r>
              <a:rPr lang="en-GB" sz="2000" dirty="0">
                <a:solidFill>
                  <a:schemeClr val="tx1"/>
                </a:solidFill>
              </a:rPr>
              <a:t>C. Lucky - </a:t>
            </a:r>
          </a:p>
        </p:txBody>
      </p:sp>
      <p:pic>
        <p:nvPicPr>
          <p:cNvPr id="12" name="Picture 11"/>
          <p:cNvPicPr>
            <a:picLocks noChangeAspect="1"/>
          </p:cNvPicPr>
          <p:nvPr/>
        </p:nvPicPr>
        <p:blipFill>
          <a:blip r:embed="rId2"/>
          <a:stretch>
            <a:fillRect/>
          </a:stretch>
        </p:blipFill>
        <p:spPr>
          <a:xfrm>
            <a:off x="11018737" y="36215"/>
            <a:ext cx="833989" cy="1214069"/>
          </a:xfrm>
          <a:prstGeom prst="rect">
            <a:avLst/>
          </a:prstGeom>
        </p:spPr>
      </p:pic>
      <p:sp>
        <p:nvSpPr>
          <p:cNvPr id="4" name="Rectangle 3">
            <a:extLst>
              <a:ext uri="{FF2B5EF4-FFF2-40B4-BE49-F238E27FC236}">
                <a16:creationId xmlns:a16="http://schemas.microsoft.com/office/drawing/2014/main" id="{F1B6C293-204E-DEE6-5549-9142C1E89447}"/>
              </a:ext>
            </a:extLst>
          </p:cNvPr>
          <p:cNvSpPr/>
          <p:nvPr/>
        </p:nvSpPr>
        <p:spPr>
          <a:xfrm>
            <a:off x="4289748" y="1250284"/>
            <a:ext cx="7771624" cy="53287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On your handout, are two words with a similar meaning. One is formal and one is informal. Circle the word which uses formal language.</a:t>
            </a:r>
          </a:p>
          <a:p>
            <a:r>
              <a:rPr lang="en-GB" sz="2000" dirty="0">
                <a:solidFill>
                  <a:schemeClr val="tx1"/>
                </a:solidFill>
              </a:rPr>
              <a:t>1. Ask / </a:t>
            </a:r>
            <a:r>
              <a:rPr lang="en-GB" sz="2000" dirty="0">
                <a:solidFill>
                  <a:srgbClr val="FF0000"/>
                </a:solidFill>
              </a:rPr>
              <a:t>Enquire</a:t>
            </a:r>
          </a:p>
          <a:p>
            <a:r>
              <a:rPr lang="en-GB" sz="2000" dirty="0">
                <a:solidFill>
                  <a:schemeClr val="tx1"/>
                </a:solidFill>
              </a:rPr>
              <a:t>2. </a:t>
            </a:r>
            <a:r>
              <a:rPr lang="en-GB" sz="2000" dirty="0">
                <a:solidFill>
                  <a:srgbClr val="FF0000"/>
                </a:solidFill>
              </a:rPr>
              <a:t>Difficult</a:t>
            </a:r>
            <a:r>
              <a:rPr lang="en-GB" sz="2000" dirty="0">
                <a:solidFill>
                  <a:schemeClr val="tx1"/>
                </a:solidFill>
              </a:rPr>
              <a:t> / Tough</a:t>
            </a:r>
          </a:p>
          <a:p>
            <a:r>
              <a:rPr lang="en-GB" sz="2000" dirty="0">
                <a:solidFill>
                  <a:schemeClr val="tx1"/>
                </a:solidFill>
              </a:rPr>
              <a:t>3. Book / </a:t>
            </a:r>
            <a:r>
              <a:rPr lang="en-GB" sz="2000" dirty="0">
                <a:solidFill>
                  <a:srgbClr val="FF0000"/>
                </a:solidFill>
              </a:rPr>
              <a:t>Reserve</a:t>
            </a:r>
          </a:p>
          <a:p>
            <a:r>
              <a:rPr lang="en-GB" sz="2000" dirty="0">
                <a:solidFill>
                  <a:schemeClr val="tx1"/>
                </a:solidFill>
              </a:rPr>
              <a:t>4. Check / </a:t>
            </a:r>
            <a:r>
              <a:rPr lang="en-GB" sz="2000" dirty="0">
                <a:solidFill>
                  <a:srgbClr val="FF0000"/>
                </a:solidFill>
              </a:rPr>
              <a:t>Verify</a:t>
            </a:r>
          </a:p>
          <a:p>
            <a:r>
              <a:rPr lang="en-GB" sz="2000" dirty="0">
                <a:solidFill>
                  <a:schemeClr val="tx1"/>
                </a:solidFill>
              </a:rPr>
              <a:t>5. </a:t>
            </a:r>
            <a:r>
              <a:rPr lang="en-GB" sz="2000" dirty="0">
                <a:solidFill>
                  <a:srgbClr val="FF0000"/>
                </a:solidFill>
              </a:rPr>
              <a:t>Assist</a:t>
            </a:r>
            <a:r>
              <a:rPr lang="en-GB" sz="2000" dirty="0">
                <a:solidFill>
                  <a:schemeClr val="tx1"/>
                </a:solidFill>
              </a:rPr>
              <a:t> / Help</a:t>
            </a:r>
          </a:p>
          <a:p>
            <a:r>
              <a:rPr lang="en-GB" sz="2000" dirty="0">
                <a:solidFill>
                  <a:schemeClr val="tx1"/>
                </a:solidFill>
              </a:rPr>
              <a:t>6. Get / </a:t>
            </a:r>
            <a:r>
              <a:rPr lang="en-GB" sz="2000" dirty="0">
                <a:solidFill>
                  <a:srgbClr val="FF0000"/>
                </a:solidFill>
              </a:rPr>
              <a:t>Receive</a:t>
            </a:r>
          </a:p>
          <a:p>
            <a:r>
              <a:rPr lang="en-GB" sz="2000" dirty="0">
                <a:solidFill>
                  <a:schemeClr val="tx1"/>
                </a:solidFill>
              </a:rPr>
              <a:t>7.</a:t>
            </a:r>
            <a:r>
              <a:rPr lang="en-GB" sz="2000" dirty="0">
                <a:solidFill>
                  <a:srgbClr val="FF0000"/>
                </a:solidFill>
              </a:rPr>
              <a:t> Inform </a:t>
            </a:r>
            <a:r>
              <a:rPr lang="en-GB" sz="2000" dirty="0">
                <a:solidFill>
                  <a:schemeClr val="tx1"/>
                </a:solidFill>
              </a:rPr>
              <a:t>/ Tell</a:t>
            </a:r>
          </a:p>
          <a:p>
            <a:r>
              <a:rPr lang="en-GB" sz="2000" dirty="0">
                <a:solidFill>
                  <a:schemeClr val="tx1"/>
                </a:solidFill>
              </a:rPr>
              <a:t>8. </a:t>
            </a:r>
            <a:r>
              <a:rPr lang="en-GB" sz="2000" dirty="0">
                <a:solidFill>
                  <a:srgbClr val="FF0000"/>
                </a:solidFill>
              </a:rPr>
              <a:t>Incorrect </a:t>
            </a:r>
            <a:r>
              <a:rPr lang="en-GB" sz="2000" dirty="0">
                <a:solidFill>
                  <a:schemeClr val="tx1"/>
                </a:solidFill>
              </a:rPr>
              <a:t>/ wrong</a:t>
            </a:r>
          </a:p>
          <a:p>
            <a:r>
              <a:rPr lang="en-GB" sz="2000" dirty="0">
                <a:solidFill>
                  <a:schemeClr val="tx1"/>
                </a:solidFill>
              </a:rPr>
              <a:t>9. Need / </a:t>
            </a:r>
            <a:r>
              <a:rPr lang="en-GB" sz="2000" dirty="0">
                <a:solidFill>
                  <a:srgbClr val="FF0000"/>
                </a:solidFill>
              </a:rPr>
              <a:t>Request</a:t>
            </a:r>
          </a:p>
          <a:p>
            <a:r>
              <a:rPr lang="en-GB" sz="2000" dirty="0">
                <a:solidFill>
                  <a:schemeClr val="tx1"/>
                </a:solidFill>
              </a:rPr>
              <a:t>10. </a:t>
            </a:r>
            <a:r>
              <a:rPr lang="en-GB" sz="2000" dirty="0">
                <a:solidFill>
                  <a:srgbClr val="FF0000"/>
                </a:solidFill>
              </a:rPr>
              <a:t>Increase</a:t>
            </a:r>
            <a:r>
              <a:rPr lang="en-GB" sz="2000" dirty="0">
                <a:solidFill>
                  <a:schemeClr val="tx1"/>
                </a:solidFill>
              </a:rPr>
              <a:t> / Go up</a:t>
            </a:r>
          </a:p>
          <a:p>
            <a:r>
              <a:rPr lang="en-GB" sz="2000" dirty="0">
                <a:solidFill>
                  <a:schemeClr val="tx1"/>
                </a:solidFill>
              </a:rPr>
              <a:t>Give examples of formal language for each of the following.</a:t>
            </a:r>
          </a:p>
          <a:p>
            <a:r>
              <a:rPr lang="en-GB" sz="2000" dirty="0">
                <a:solidFill>
                  <a:schemeClr val="tx1"/>
                </a:solidFill>
              </a:rPr>
              <a:t>A. Say sorry - </a:t>
            </a:r>
            <a:r>
              <a:rPr lang="en-GB" sz="2000" dirty="0">
                <a:solidFill>
                  <a:srgbClr val="FF0000"/>
                </a:solidFill>
              </a:rPr>
              <a:t>Apologise</a:t>
            </a:r>
          </a:p>
          <a:p>
            <a:r>
              <a:rPr lang="en-GB" sz="2000" dirty="0">
                <a:solidFill>
                  <a:schemeClr val="tx1"/>
                </a:solidFill>
              </a:rPr>
              <a:t>B. Start - </a:t>
            </a:r>
            <a:r>
              <a:rPr lang="en-GB" sz="2000" dirty="0">
                <a:solidFill>
                  <a:srgbClr val="FF0000"/>
                </a:solidFill>
              </a:rPr>
              <a:t>Begin</a:t>
            </a:r>
          </a:p>
          <a:p>
            <a:r>
              <a:rPr lang="en-GB" sz="2000" dirty="0">
                <a:solidFill>
                  <a:schemeClr val="tx1"/>
                </a:solidFill>
              </a:rPr>
              <a:t>C. Lucky - </a:t>
            </a:r>
            <a:r>
              <a:rPr lang="en-GB" sz="2000" dirty="0">
                <a:solidFill>
                  <a:srgbClr val="FF0000"/>
                </a:solidFill>
              </a:rPr>
              <a:t>Fortunate</a:t>
            </a:r>
          </a:p>
        </p:txBody>
      </p:sp>
    </p:spTree>
    <p:extLst>
      <p:ext uri="{BB962C8B-B14F-4D97-AF65-F5344CB8AC3E}">
        <p14:creationId xmlns:p14="http://schemas.microsoft.com/office/powerpoint/2010/main" val="336118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7710-62E4-0E4D-D7A9-968BCF0C10C7}"/>
              </a:ext>
            </a:extLst>
          </p:cNvPr>
          <p:cNvSpPr>
            <a:spLocks noGrp="1"/>
          </p:cNvSpPr>
          <p:nvPr>
            <p:ph type="title"/>
          </p:nvPr>
        </p:nvSpPr>
        <p:spPr>
          <a:xfrm>
            <a:off x="220134" y="0"/>
            <a:ext cx="11774070" cy="1320800"/>
          </a:xfrm>
        </p:spPr>
        <p:txBody>
          <a:bodyPr>
            <a:normAutofit fontScale="90000"/>
          </a:bodyPr>
          <a:lstStyle/>
          <a:p>
            <a:r>
              <a:rPr lang="en-GB" dirty="0">
                <a:solidFill>
                  <a:schemeClr val="tx1"/>
                </a:solidFill>
              </a:rPr>
              <a:t>Formal versus informal writing - Read through the handout and answer the following questions on the sheet. </a:t>
            </a:r>
            <a:br>
              <a:rPr lang="en-GB" dirty="0">
                <a:solidFill>
                  <a:schemeClr val="tx1"/>
                </a:solidFill>
              </a:rPr>
            </a:br>
            <a:endParaRPr lang="en-GB" dirty="0">
              <a:solidFill>
                <a:schemeClr val="tx1"/>
              </a:solidFill>
            </a:endParaRPr>
          </a:p>
        </p:txBody>
      </p:sp>
      <p:sp>
        <p:nvSpPr>
          <p:cNvPr id="3" name="Content Placeholder 2">
            <a:extLst>
              <a:ext uri="{FF2B5EF4-FFF2-40B4-BE49-F238E27FC236}">
                <a16:creationId xmlns:a16="http://schemas.microsoft.com/office/drawing/2014/main" id="{52582741-F0A9-7D5D-150E-67DC9AC9ED54}"/>
              </a:ext>
            </a:extLst>
          </p:cNvPr>
          <p:cNvSpPr>
            <a:spLocks noGrp="1"/>
          </p:cNvSpPr>
          <p:nvPr>
            <p:ph idx="1"/>
          </p:nvPr>
        </p:nvSpPr>
        <p:spPr>
          <a:xfrm>
            <a:off x="301557" y="1177048"/>
            <a:ext cx="9396919" cy="5924144"/>
          </a:xfrm>
        </p:spPr>
        <p:txBody>
          <a:bodyPr>
            <a:normAutofit lnSpcReduction="10000"/>
          </a:bodyPr>
          <a:lstStyle/>
          <a:p>
            <a:pPr marL="0" lvl="0" indent="0">
              <a:buNone/>
            </a:pPr>
            <a:r>
              <a:rPr lang="en-GB" b="1" dirty="0"/>
              <a:t>1.How could you define formal writing?</a:t>
            </a:r>
            <a:endParaRPr lang="en-GB" dirty="0"/>
          </a:p>
          <a:p>
            <a:pPr marL="0" indent="0">
              <a:buNone/>
            </a:pPr>
            <a:r>
              <a:rPr lang="en-GB" b="1" dirty="0"/>
              <a:t> </a:t>
            </a:r>
            <a:endParaRPr lang="en-GB" dirty="0"/>
          </a:p>
          <a:p>
            <a:pPr marL="0" lvl="0" indent="0">
              <a:buNone/>
            </a:pPr>
            <a:r>
              <a:rPr lang="en-GB" b="1" dirty="0"/>
              <a:t>2.Describe the language used in formal writing.</a:t>
            </a:r>
            <a:endParaRPr lang="en-GB" dirty="0"/>
          </a:p>
          <a:p>
            <a:pPr marL="0" indent="0">
              <a:buNone/>
            </a:pPr>
            <a:r>
              <a:rPr lang="en-GB" b="1" dirty="0"/>
              <a:t> </a:t>
            </a:r>
            <a:endParaRPr lang="en-GB" dirty="0"/>
          </a:p>
          <a:p>
            <a:pPr marL="0" lvl="0" indent="0">
              <a:buNone/>
            </a:pPr>
            <a:r>
              <a:rPr lang="en-GB" b="1" dirty="0"/>
              <a:t>3.</a:t>
            </a:r>
            <a:r>
              <a:rPr lang="en-GB" b="1"/>
              <a:t>Why </a:t>
            </a:r>
            <a:r>
              <a:rPr lang="en-GB" b="1" dirty="0"/>
              <a:t>m</a:t>
            </a:r>
            <a:r>
              <a:rPr lang="en-GB" b="1"/>
              <a:t>ight </a:t>
            </a:r>
            <a:r>
              <a:rPr lang="en-GB" b="1" dirty="0"/>
              <a:t>someone use formal writing?</a:t>
            </a:r>
            <a:endParaRPr lang="en-GB" dirty="0"/>
          </a:p>
          <a:p>
            <a:pPr marL="0" indent="0">
              <a:buNone/>
            </a:pPr>
            <a:r>
              <a:rPr lang="en-GB" b="1" dirty="0"/>
              <a:t>  </a:t>
            </a:r>
            <a:endParaRPr lang="en-GB" dirty="0"/>
          </a:p>
          <a:p>
            <a:pPr marL="0" lvl="0" indent="0">
              <a:buNone/>
            </a:pPr>
            <a:r>
              <a:rPr lang="en-GB" b="1" dirty="0"/>
              <a:t>4. Give four examples of formal writing.</a:t>
            </a:r>
          </a:p>
          <a:p>
            <a:pPr marL="0" lvl="0" indent="0">
              <a:buNone/>
            </a:pPr>
            <a:r>
              <a:rPr lang="en-GB" b="1" dirty="0"/>
              <a:t> </a:t>
            </a:r>
            <a:endParaRPr lang="en-GB" dirty="0"/>
          </a:p>
          <a:p>
            <a:pPr marL="0" lvl="0" indent="0">
              <a:buNone/>
            </a:pPr>
            <a:r>
              <a:rPr lang="en-GB" b="1" dirty="0"/>
              <a:t>5. Informal writing is more reflective of what?</a:t>
            </a:r>
            <a:endParaRPr lang="en-GB" dirty="0"/>
          </a:p>
          <a:p>
            <a:pPr marL="0" indent="0">
              <a:buNone/>
            </a:pPr>
            <a:r>
              <a:rPr lang="en-GB" b="1" dirty="0"/>
              <a:t> </a:t>
            </a:r>
            <a:endParaRPr lang="en-GB" dirty="0"/>
          </a:p>
          <a:p>
            <a:pPr marL="0" lvl="0" indent="0">
              <a:buNone/>
            </a:pPr>
            <a:r>
              <a:rPr lang="en-GB" b="1" dirty="0"/>
              <a:t>6. Describe the language used in informal writing?</a:t>
            </a:r>
            <a:endParaRPr lang="en-GB" dirty="0"/>
          </a:p>
          <a:p>
            <a:pPr marL="0" indent="0">
              <a:buNone/>
            </a:pPr>
            <a:endParaRPr lang="en-GB" b="1" dirty="0"/>
          </a:p>
          <a:p>
            <a:pPr marL="0" indent="0">
              <a:buNone/>
            </a:pPr>
            <a:r>
              <a:rPr lang="en-GB" b="1" dirty="0"/>
              <a:t>7. Give four examples of informal writing?</a:t>
            </a:r>
            <a:endParaRPr lang="en-GB" dirty="0"/>
          </a:p>
          <a:p>
            <a:pPr marL="0" indent="0">
              <a:buNone/>
            </a:pPr>
            <a:endParaRPr lang="en-GB" b="1" dirty="0"/>
          </a:p>
          <a:p>
            <a:pPr marL="0" indent="0">
              <a:buNone/>
            </a:pPr>
            <a:r>
              <a:rPr lang="en-GB" b="1" dirty="0"/>
              <a:t>8. Why is it important to know when formal or informal writing is expected?</a:t>
            </a:r>
            <a:endParaRPr lang="en-GB" dirty="0"/>
          </a:p>
          <a:p>
            <a:pPr marL="0" indent="0">
              <a:buNone/>
            </a:pPr>
            <a:endParaRPr lang="en-GB" sz="3200" dirty="0"/>
          </a:p>
          <a:p>
            <a:pPr marL="0" indent="0">
              <a:buNone/>
            </a:pPr>
            <a:endParaRPr lang="en-GB" sz="3200" dirty="0"/>
          </a:p>
          <a:p>
            <a:pPr marL="0" indent="0">
              <a:buNone/>
            </a:pPr>
            <a:endParaRPr lang="en-GB" dirty="0"/>
          </a:p>
        </p:txBody>
      </p:sp>
      <p:pic>
        <p:nvPicPr>
          <p:cNvPr id="4" name="Picture 3">
            <a:extLst>
              <a:ext uri="{FF2B5EF4-FFF2-40B4-BE49-F238E27FC236}">
                <a16:creationId xmlns:a16="http://schemas.microsoft.com/office/drawing/2014/main" id="{47D51077-847A-7915-6C79-661A6AED7569}"/>
              </a:ext>
            </a:extLst>
          </p:cNvPr>
          <p:cNvPicPr>
            <a:picLocks noChangeAspect="1"/>
          </p:cNvPicPr>
          <p:nvPr/>
        </p:nvPicPr>
        <p:blipFill>
          <a:blip r:embed="rId2"/>
          <a:stretch>
            <a:fillRect/>
          </a:stretch>
        </p:blipFill>
        <p:spPr>
          <a:xfrm>
            <a:off x="10319637" y="635655"/>
            <a:ext cx="1570806" cy="2286681"/>
          </a:xfrm>
          <a:prstGeom prst="rect">
            <a:avLst/>
          </a:prstGeom>
        </p:spPr>
      </p:pic>
      <p:pic>
        <p:nvPicPr>
          <p:cNvPr id="1026" name="Picture 2" descr="Formal v informal writing guide for KS3 English students - BBC Bitesize">
            <a:extLst>
              <a:ext uri="{FF2B5EF4-FFF2-40B4-BE49-F238E27FC236}">
                <a16:creationId xmlns:a16="http://schemas.microsoft.com/office/drawing/2014/main" id="{4EABA184-A2E6-F3B7-EDD6-424A09975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144" y="3149600"/>
            <a:ext cx="2518410" cy="3357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image that includes a letter, an essay, a textbook, an instruction manual, a newspaper and a contract">
            <a:extLst>
              <a:ext uri="{FF2B5EF4-FFF2-40B4-BE49-F238E27FC236}">
                <a16:creationId xmlns:a16="http://schemas.microsoft.com/office/drawing/2014/main" id="{5131D94E-6999-5D77-EC66-D40ED90D4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060" y="1372268"/>
            <a:ext cx="2665998" cy="355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5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F423-0BC1-880C-2593-3B380E604C29}"/>
              </a:ext>
            </a:extLst>
          </p:cNvPr>
          <p:cNvSpPr>
            <a:spLocks noGrp="1"/>
          </p:cNvSpPr>
          <p:nvPr>
            <p:ph type="title"/>
          </p:nvPr>
        </p:nvSpPr>
        <p:spPr/>
        <p:txBody>
          <a:bodyPr/>
          <a:lstStyle/>
          <a:p>
            <a:r>
              <a:rPr lang="en-GB" dirty="0">
                <a:solidFill>
                  <a:schemeClr val="tx1"/>
                </a:solidFill>
              </a:rPr>
              <a:t>Letter of application – </a:t>
            </a:r>
          </a:p>
        </p:txBody>
      </p:sp>
      <p:sp>
        <p:nvSpPr>
          <p:cNvPr id="3" name="Content Placeholder 2">
            <a:extLst>
              <a:ext uri="{FF2B5EF4-FFF2-40B4-BE49-F238E27FC236}">
                <a16:creationId xmlns:a16="http://schemas.microsoft.com/office/drawing/2014/main" id="{3F0919C2-147D-204D-16A1-98F728AC3875}"/>
              </a:ext>
            </a:extLst>
          </p:cNvPr>
          <p:cNvSpPr>
            <a:spLocks noGrp="1"/>
          </p:cNvSpPr>
          <p:nvPr>
            <p:ph idx="1"/>
          </p:nvPr>
        </p:nvSpPr>
        <p:spPr>
          <a:xfrm>
            <a:off x="570329" y="1488613"/>
            <a:ext cx="8596668" cy="3880773"/>
          </a:xfrm>
        </p:spPr>
        <p:txBody>
          <a:bodyPr>
            <a:normAutofit/>
          </a:bodyPr>
          <a:lstStyle/>
          <a:p>
            <a:pPr>
              <a:buAutoNum type="arabicPeriod"/>
            </a:pPr>
            <a:r>
              <a:rPr lang="en-GB" sz="3200" dirty="0">
                <a:solidFill>
                  <a:schemeClr val="tx1"/>
                </a:solidFill>
              </a:rPr>
              <a:t>Read through the example application. </a:t>
            </a:r>
          </a:p>
          <a:p>
            <a:pPr>
              <a:buAutoNum type="arabicPeriod"/>
            </a:pPr>
            <a:r>
              <a:rPr lang="en-GB" sz="3200" dirty="0">
                <a:solidFill>
                  <a:schemeClr val="tx1"/>
                </a:solidFill>
              </a:rPr>
              <a:t>After every example of informal language being used, add in a more appropriate formal example.</a:t>
            </a:r>
          </a:p>
          <a:p>
            <a:pPr>
              <a:buAutoNum type="arabicPeriod"/>
            </a:pPr>
            <a:r>
              <a:rPr lang="en-GB" sz="3200" dirty="0">
                <a:solidFill>
                  <a:schemeClr val="tx1"/>
                </a:solidFill>
              </a:rPr>
              <a:t>The first one has been done for you.</a:t>
            </a:r>
            <a:endParaRPr lang="en-GB" sz="3200" dirty="0"/>
          </a:p>
        </p:txBody>
      </p:sp>
      <p:pic>
        <p:nvPicPr>
          <p:cNvPr id="4" name="Picture 3">
            <a:extLst>
              <a:ext uri="{FF2B5EF4-FFF2-40B4-BE49-F238E27FC236}">
                <a16:creationId xmlns:a16="http://schemas.microsoft.com/office/drawing/2014/main" id="{9C31AB8A-AFBA-6A65-B68D-A6F7E5CE75A6}"/>
              </a:ext>
            </a:extLst>
          </p:cNvPr>
          <p:cNvPicPr>
            <a:picLocks noChangeAspect="1"/>
          </p:cNvPicPr>
          <p:nvPr/>
        </p:nvPicPr>
        <p:blipFill>
          <a:blip r:embed="rId2"/>
          <a:stretch>
            <a:fillRect/>
          </a:stretch>
        </p:blipFill>
        <p:spPr>
          <a:xfrm>
            <a:off x="9768621" y="292139"/>
            <a:ext cx="1974283" cy="2874038"/>
          </a:xfrm>
          <a:prstGeom prst="rect">
            <a:avLst/>
          </a:prstGeom>
        </p:spPr>
      </p:pic>
      <p:pic>
        <p:nvPicPr>
          <p:cNvPr id="2050" name="Picture 2" descr="How to Write a Cover Letter and Land the Interview | Grammarly Blog">
            <a:extLst>
              <a:ext uri="{FF2B5EF4-FFF2-40B4-BE49-F238E27FC236}">
                <a16:creationId xmlns:a16="http://schemas.microsoft.com/office/drawing/2014/main" id="{671A5A83-4439-6414-E8DD-13541DDF67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522" y="3428999"/>
            <a:ext cx="2594480" cy="305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1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8254-EE28-21CA-EBB0-6EB4F9177B79}"/>
              </a:ext>
            </a:extLst>
          </p:cNvPr>
          <p:cNvSpPr>
            <a:spLocks noGrp="1"/>
          </p:cNvSpPr>
          <p:nvPr>
            <p:ph type="title"/>
          </p:nvPr>
        </p:nvSpPr>
        <p:spPr>
          <a:xfrm>
            <a:off x="2963333" y="-4107"/>
            <a:ext cx="8690186" cy="650240"/>
          </a:xfrm>
        </p:spPr>
        <p:txBody>
          <a:bodyPr/>
          <a:lstStyle/>
          <a:p>
            <a:r>
              <a:rPr lang="en-GB" dirty="0">
                <a:solidFill>
                  <a:schemeClr val="tx1"/>
                </a:solidFill>
              </a:rPr>
              <a:t>Letter of application</a:t>
            </a:r>
          </a:p>
        </p:txBody>
      </p:sp>
      <p:sp>
        <p:nvSpPr>
          <p:cNvPr id="3" name="Content Placeholder 2">
            <a:extLst>
              <a:ext uri="{FF2B5EF4-FFF2-40B4-BE49-F238E27FC236}">
                <a16:creationId xmlns:a16="http://schemas.microsoft.com/office/drawing/2014/main" id="{B6B17670-9822-2E5A-F17F-02EE5127CF43}"/>
              </a:ext>
            </a:extLst>
          </p:cNvPr>
          <p:cNvSpPr>
            <a:spLocks noGrp="1"/>
          </p:cNvSpPr>
          <p:nvPr>
            <p:ph idx="1"/>
          </p:nvPr>
        </p:nvSpPr>
        <p:spPr>
          <a:xfrm>
            <a:off x="291829" y="646133"/>
            <a:ext cx="11751013" cy="6211867"/>
          </a:xfrm>
          <a:solidFill>
            <a:schemeClr val="bg1"/>
          </a:solidFill>
        </p:spPr>
        <p:txBody>
          <a:bodyPr>
            <a:normAutofit fontScale="62500" lnSpcReduction="20000"/>
          </a:bodyPr>
          <a:lstStyle/>
          <a:p>
            <a:pPr marL="0" indent="0">
              <a:buNone/>
            </a:pPr>
            <a:r>
              <a:rPr lang="en-GB" sz="2600" dirty="0"/>
              <a:t>Dear Mike, </a:t>
            </a:r>
          </a:p>
          <a:p>
            <a:pPr marL="0" indent="0">
              <a:buNone/>
            </a:pPr>
            <a:r>
              <a:rPr lang="en-GB" sz="2600" i="1" dirty="0">
                <a:solidFill>
                  <a:srgbClr val="FF0000"/>
                </a:solidFill>
              </a:rPr>
              <a:t>Dear [Mr./Mrs./Ms. Hiring Manager Last Name or Hiring Team],</a:t>
            </a:r>
            <a:endParaRPr lang="en-GB" sz="2600" dirty="0">
              <a:solidFill>
                <a:srgbClr val="FF0000"/>
              </a:solidFill>
            </a:endParaRPr>
          </a:p>
          <a:p>
            <a:pPr marL="0" indent="0">
              <a:buNone/>
            </a:pPr>
            <a:r>
              <a:rPr lang="en-GB" sz="2600" dirty="0"/>
              <a:t>Hope you're doing well! I'm writing to you because I saw the Builder Apprenticeship position on LinkedIn and it sounds like a great fit for me. </a:t>
            </a:r>
          </a:p>
          <a:p>
            <a:pPr marL="0" indent="0">
              <a:buNone/>
            </a:pPr>
            <a:r>
              <a:rPr lang="en-GB" sz="2600" i="1" dirty="0">
                <a:solidFill>
                  <a:srgbClr val="FF0000"/>
                </a:solidFill>
              </a:rPr>
              <a:t>I would like to apply for your 2025 Level 3 Builder Apprenticeship Programme which I saw advertised on LinkedIn.  This would be a great opportunity for me to combine practical, on-the-job learning whilst developing my knowledge in the classroom. </a:t>
            </a:r>
          </a:p>
          <a:p>
            <a:pPr marL="0" indent="0">
              <a:buNone/>
            </a:pPr>
            <a:r>
              <a:rPr lang="en-GB" sz="2600" dirty="0"/>
              <a:t>I'm Howard, and I'm a Year 11 student at BBEC. I have always wanted to be a builder, and I think your apprenticeship would give me a good head start.</a:t>
            </a:r>
          </a:p>
          <a:p>
            <a:pPr marL="0" indent="0">
              <a:buNone/>
            </a:pPr>
            <a:r>
              <a:rPr lang="en-GB" sz="2600" i="1" dirty="0">
                <a:solidFill>
                  <a:srgbClr val="FF0000"/>
                </a:solidFill>
              </a:rPr>
              <a:t>I’ve just completed my GCSE’s where I have been predicted to gain a grade 5 and above in all my subjects, including a GCSE in Engineering. </a:t>
            </a:r>
          </a:p>
          <a:p>
            <a:pPr marL="0" indent="0">
              <a:buNone/>
            </a:pPr>
            <a:r>
              <a:rPr lang="en-GB" sz="2600" dirty="0"/>
              <a:t>Although I don’t have much experience, I have always been hands on and love fixing and building things. For example, I helped my Dad build our extension.  I'm really excited about this opportunity, and I think I could bring a lot to your team. </a:t>
            </a:r>
          </a:p>
          <a:p>
            <a:pPr marL="0" indent="0">
              <a:buNone/>
            </a:pPr>
            <a:r>
              <a:rPr lang="en-GB" sz="2600" i="1" dirty="0">
                <a:solidFill>
                  <a:srgbClr val="FF0000"/>
                </a:solidFill>
              </a:rPr>
              <a:t>I have always enjoyed fixing and building things. For example, I have helped relatives with building renovations and recently helped to build an extension where I gained hands-on experience in various construction tasks. </a:t>
            </a:r>
          </a:p>
          <a:p>
            <a:pPr marL="0" indent="0">
              <a:buNone/>
            </a:pPr>
            <a:r>
              <a:rPr lang="en-GB" sz="2600" dirty="0"/>
              <a:t>I'm eager to learn more about this course and chat with you about how I can contribute. Let me know when would be a good time to connect. I have attached my C.V for you to look at. </a:t>
            </a:r>
          </a:p>
          <a:p>
            <a:pPr marL="0" indent="0">
              <a:buNone/>
            </a:pPr>
            <a:r>
              <a:rPr lang="en-GB" sz="2600" i="1" dirty="0">
                <a:solidFill>
                  <a:srgbClr val="FF0000"/>
                </a:solidFill>
              </a:rPr>
              <a:t>I would love the opportunity to discuss this further and have attached my C.V for you to consider.</a:t>
            </a:r>
          </a:p>
          <a:p>
            <a:pPr marL="0" indent="0">
              <a:buNone/>
            </a:pPr>
            <a:r>
              <a:rPr lang="en-GB" sz="2600" dirty="0"/>
              <a:t>Thanks, and talk soon! Best wishes,</a:t>
            </a:r>
          </a:p>
          <a:p>
            <a:pPr marL="0" indent="0">
              <a:buNone/>
            </a:pPr>
            <a:r>
              <a:rPr lang="en-GB" sz="2600" i="1" dirty="0">
                <a:solidFill>
                  <a:srgbClr val="FF0000"/>
                </a:solidFill>
              </a:rPr>
              <a:t>Yours sincerely</a:t>
            </a:r>
          </a:p>
          <a:p>
            <a:pPr marL="0" indent="0">
              <a:buNone/>
            </a:pPr>
            <a:r>
              <a:rPr lang="en-GB" sz="2600" i="1" dirty="0"/>
              <a:t>Howard Smith</a:t>
            </a:r>
          </a:p>
          <a:p>
            <a:pPr marL="0" indent="0">
              <a:buNone/>
            </a:pPr>
            <a:r>
              <a:rPr lang="en-GB" sz="2600" i="1" dirty="0">
                <a:hlinkClick r:id="rId2"/>
              </a:rPr>
              <a:t>Howardsmith12@email.co.uk</a:t>
            </a:r>
            <a:endParaRPr lang="en-GB" sz="2600" i="1" dirty="0"/>
          </a:p>
          <a:p>
            <a:pPr marL="0" indent="0">
              <a:buNone/>
            </a:pPr>
            <a:endParaRPr lang="en-GB" i="1" dirty="0"/>
          </a:p>
          <a:p>
            <a:pPr marL="0" indent="0">
              <a:buNone/>
            </a:pPr>
            <a:endParaRPr lang="en-GB" i="1" dirty="0"/>
          </a:p>
          <a:p>
            <a:pPr marL="0" indent="0">
              <a:buNone/>
            </a:pPr>
            <a:endParaRPr lang="en-GB" i="1" dirty="0"/>
          </a:p>
        </p:txBody>
      </p:sp>
    </p:spTree>
    <p:extLst>
      <p:ext uri="{BB962C8B-B14F-4D97-AF65-F5344CB8AC3E}">
        <p14:creationId xmlns:p14="http://schemas.microsoft.com/office/powerpoint/2010/main" val="38771659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16CF28DC3DE84998BF398449908ECE" ma:contentTypeVersion="8" ma:contentTypeDescription="Create a new document." ma:contentTypeScope="" ma:versionID="78e7509af3d7ad81c24163865315967d">
  <xsd:schema xmlns:xsd="http://www.w3.org/2001/XMLSchema" xmlns:xs="http://www.w3.org/2001/XMLSchema" xmlns:p="http://schemas.microsoft.com/office/2006/metadata/properties" xmlns:ns2="783e54bb-90d3-493c-a982-42f170e588d2" xmlns:ns3="1996183d-31bc-4ee5-a109-e2b5226f6a55" targetNamespace="http://schemas.microsoft.com/office/2006/metadata/properties" ma:root="true" ma:fieldsID="f30b4f616335c5aa465dac2f603855bf" ns2:_="" ns3:_="">
    <xsd:import namespace="783e54bb-90d3-493c-a982-42f170e588d2"/>
    <xsd:import namespace="1996183d-31bc-4ee5-a109-e2b5226f6a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3e54bb-90d3-493c-a982-42f170e58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96183d-31bc-4ee5-a109-e2b5226f6a5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83e54bb-90d3-493c-a982-42f170e588d2" xsi:nil="true"/>
  </documentManagement>
</p:properties>
</file>

<file path=customXml/itemProps1.xml><?xml version="1.0" encoding="utf-8"?>
<ds:datastoreItem xmlns:ds="http://schemas.openxmlformats.org/officeDocument/2006/customXml" ds:itemID="{14CA4922-39F4-4D5C-A833-B2CB9F798774}">
  <ds:schemaRefs>
    <ds:schemaRef ds:uri="http://schemas.microsoft.com/sharepoint/v3/contenttype/forms"/>
  </ds:schemaRefs>
</ds:datastoreItem>
</file>

<file path=customXml/itemProps2.xml><?xml version="1.0" encoding="utf-8"?>
<ds:datastoreItem xmlns:ds="http://schemas.openxmlformats.org/officeDocument/2006/customXml" ds:itemID="{79B4DA52-2727-4FFB-AB41-8C0DE4EE6FE4}">
  <ds:schemaRefs>
    <ds:schemaRef ds:uri="1996183d-31bc-4ee5-a109-e2b5226f6a55"/>
    <ds:schemaRef ds:uri="783e54bb-90d3-493c-a982-42f170e588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949A0D-9017-4E5B-938B-49859AA14038}">
  <ds:schemaRefs>
    <ds:schemaRef ds:uri="1996183d-31bc-4ee5-a109-e2b5226f6a55"/>
    <ds:schemaRef ds:uri="783e54bb-90d3-493c-a982-42f170e588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582</TotalTime>
  <Words>1410</Words>
  <Application>Microsoft Office PowerPoint</Application>
  <PresentationFormat>Widescreen</PresentationFormat>
  <Paragraphs>207</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RE Series “Getting thru the Door”  Lesson #1: Language of Employability</vt:lpstr>
      <vt:lpstr>Do now – What can we remember? </vt:lpstr>
      <vt:lpstr>Do now – What can we remember? </vt:lpstr>
      <vt:lpstr>Careers – How do I ensure I’m accepted for the course I would like to do?       </vt:lpstr>
      <vt:lpstr>What will we be studying up to Christmas?</vt:lpstr>
      <vt:lpstr>Key word check  -  Formal and informal - What does it mean? </vt:lpstr>
      <vt:lpstr>Formal versus informal writing - Read through the handout and answer the following questions on the sheet.  </vt:lpstr>
      <vt:lpstr>Letter of application – </vt:lpstr>
      <vt:lpstr>Letter of application</vt:lpstr>
      <vt:lpstr>Informal language face to face</vt:lpstr>
      <vt:lpstr>Checking for understanding - MWB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 What can we remember?</dc:title>
  <dc:creator>Emma Norfolk</dc:creator>
  <cp:lastModifiedBy>Joseph Ryan</cp:lastModifiedBy>
  <cp:revision>3</cp:revision>
  <cp:lastPrinted>2024-02-08T08:30:42Z</cp:lastPrinted>
  <dcterms:created xsi:type="dcterms:W3CDTF">2019-06-28T12:48:25Z</dcterms:created>
  <dcterms:modified xsi:type="dcterms:W3CDTF">2025-09-03T08:42:56Z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0x010100CA16CF28DC3DE84998BF398449908ECE</vt:lpwstr>
  </property>
  <property fmtid="{D5CDD505-2E9C-101B-9397-08002B2CF9AE}" pid="3" name="Order">
    <vt:r8>26817200</vt:r8>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