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96" r:id="rId3"/>
  </p:sldMasterIdLst>
  <p:notesMasterIdLst>
    <p:notesMasterId r:id="rId22"/>
  </p:notesMasterIdLst>
  <p:sldIdLst>
    <p:sldId id="842" r:id="rId4"/>
    <p:sldId id="843" r:id="rId5"/>
    <p:sldId id="878" r:id="rId6"/>
    <p:sldId id="862" r:id="rId7"/>
    <p:sldId id="814" r:id="rId8"/>
    <p:sldId id="851" r:id="rId9"/>
    <p:sldId id="880" r:id="rId10"/>
    <p:sldId id="881" r:id="rId11"/>
    <p:sldId id="882" r:id="rId12"/>
    <p:sldId id="883" r:id="rId13"/>
    <p:sldId id="884" r:id="rId14"/>
    <p:sldId id="885" r:id="rId15"/>
    <p:sldId id="886" r:id="rId16"/>
    <p:sldId id="887" r:id="rId17"/>
    <p:sldId id="879" r:id="rId18"/>
    <p:sldId id="860" r:id="rId19"/>
    <p:sldId id="888" r:id="rId20"/>
    <p:sldId id="300" r:id="rId21"/>
  </p:sldIdLst>
  <p:sldSz cx="12192000" cy="6858000"/>
  <p:notesSz cx="6858000" cy="9144000"/>
  <p:embeddedFontLst>
    <p:embeddedFont>
      <p:font typeface="Arial Rounded MT Bold" panose="020F0704030504030204" pitchFamily="34" charset="0"/>
      <p:regular r:id="rId23"/>
    </p:embeddedFont>
    <p:embeddedFont>
      <p:font typeface="Open Sans" panose="020B0606030504020204" pitchFamily="34" charset="0"/>
      <p:regular r:id="rId24"/>
    </p:embeddedFont>
    <p:embeddedFont>
      <p:font typeface="Open Sans" panose="020B0606030504020204" pitchFamily="3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99FF"/>
    <a:srgbClr val="E6F9F3"/>
    <a:srgbClr val="D6F5EB"/>
    <a:srgbClr val="FFF2CC"/>
    <a:srgbClr val="FFF7E0"/>
    <a:srgbClr val="FFEFE0"/>
    <a:srgbClr val="FFE4CC"/>
    <a:srgbClr val="FFE6EF"/>
    <a:srgbClr val="FFD5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02F8A-9D4D-4D68-937F-26742FA0F363}" v="3034" dt="2025-09-03T08:43:51.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1188" autoAdjust="0"/>
  </p:normalViewPr>
  <p:slideViewPr>
    <p:cSldViewPr snapToGrid="0">
      <p:cViewPr varScale="1">
        <p:scale>
          <a:sx n="63" d="100"/>
          <a:sy n="63" d="100"/>
        </p:scale>
        <p:origin x="93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Ryan" userId="8bdb45eb-8861-45cd-a68c-1bbb366aa563" providerId="ADAL" clId="{92D02F8A-9D4D-4D68-937F-26742FA0F363}"/>
    <pc:docChg chg="custSel addSld delSld modSld sldOrd">
      <pc:chgData name="Joseph Ryan" userId="8bdb45eb-8861-45cd-a68c-1bbb366aa563" providerId="ADAL" clId="{92D02F8A-9D4D-4D68-937F-26742FA0F363}" dt="2025-09-03T08:43:51.316" v="3975"/>
      <pc:docMkLst>
        <pc:docMk/>
      </pc:docMkLst>
      <pc:sldChg chg="modSp mod">
        <pc:chgData name="Joseph Ryan" userId="8bdb45eb-8861-45cd-a68c-1bbb366aa563" providerId="ADAL" clId="{92D02F8A-9D4D-4D68-937F-26742FA0F363}" dt="2025-08-26T13:40:17.596" v="15" actId="20577"/>
        <pc:sldMkLst>
          <pc:docMk/>
          <pc:sldMk cId="753514207" sldId="842"/>
        </pc:sldMkLst>
        <pc:spChg chg="mod">
          <ac:chgData name="Joseph Ryan" userId="8bdb45eb-8861-45cd-a68c-1bbb366aa563" providerId="ADAL" clId="{92D02F8A-9D4D-4D68-937F-26742FA0F363}" dt="2025-08-26T13:40:17.596" v="15" actId="20577"/>
          <ac:spMkLst>
            <pc:docMk/>
            <pc:sldMk cId="753514207" sldId="842"/>
            <ac:spMk id="2" creationId="{4AF87D86-81CE-5031-4EF9-BC1E02425B78}"/>
          </ac:spMkLst>
        </pc:spChg>
      </pc:sldChg>
      <pc:sldChg chg="del">
        <pc:chgData name="Joseph Ryan" userId="8bdb45eb-8861-45cd-a68c-1bbb366aa563" providerId="ADAL" clId="{92D02F8A-9D4D-4D68-937F-26742FA0F363}" dt="2025-08-26T14:17:20.271" v="3725" actId="47"/>
        <pc:sldMkLst>
          <pc:docMk/>
          <pc:sldMk cId="2328602647" sldId="850"/>
        </pc:sldMkLst>
      </pc:sldChg>
      <pc:sldChg chg="modSp mod ord">
        <pc:chgData name="Joseph Ryan" userId="8bdb45eb-8861-45cd-a68c-1bbb366aa563" providerId="ADAL" clId="{92D02F8A-9D4D-4D68-937F-26742FA0F363}" dt="2025-08-26T13:48:38.529" v="151" actId="1076"/>
        <pc:sldMkLst>
          <pc:docMk/>
          <pc:sldMk cId="4019968582" sldId="851"/>
        </pc:sldMkLst>
        <pc:spChg chg="mod">
          <ac:chgData name="Joseph Ryan" userId="8bdb45eb-8861-45cd-a68c-1bbb366aa563" providerId="ADAL" clId="{92D02F8A-9D4D-4D68-937F-26742FA0F363}" dt="2025-08-26T13:48:38.529" v="151" actId="1076"/>
          <ac:spMkLst>
            <pc:docMk/>
            <pc:sldMk cId="4019968582" sldId="851"/>
            <ac:spMk id="2" creationId="{11ECA453-05D1-97F3-AD43-6308F4815628}"/>
          </ac:spMkLst>
        </pc:spChg>
        <pc:spChg chg="mod">
          <ac:chgData name="Joseph Ryan" userId="8bdb45eb-8861-45cd-a68c-1bbb366aa563" providerId="ADAL" clId="{92D02F8A-9D4D-4D68-937F-26742FA0F363}" dt="2025-08-26T13:48:34.036" v="150" actId="1076"/>
          <ac:spMkLst>
            <pc:docMk/>
            <pc:sldMk cId="4019968582" sldId="851"/>
            <ac:spMk id="3" creationId="{6C5DC067-4DD6-3BD4-A875-53914EC0D284}"/>
          </ac:spMkLst>
        </pc:spChg>
        <pc:spChg chg="mod">
          <ac:chgData name="Joseph Ryan" userId="8bdb45eb-8861-45cd-a68c-1bbb366aa563" providerId="ADAL" clId="{92D02F8A-9D4D-4D68-937F-26742FA0F363}" dt="2025-08-26T13:48:34.036" v="150" actId="1076"/>
          <ac:spMkLst>
            <pc:docMk/>
            <pc:sldMk cId="4019968582" sldId="851"/>
            <ac:spMk id="4" creationId="{2CC4F183-8B4A-3428-6228-F9E99917F325}"/>
          </ac:spMkLst>
        </pc:spChg>
        <pc:spChg chg="mod">
          <ac:chgData name="Joseph Ryan" userId="8bdb45eb-8861-45cd-a68c-1bbb366aa563" providerId="ADAL" clId="{92D02F8A-9D4D-4D68-937F-26742FA0F363}" dt="2025-08-26T13:48:34.036" v="150" actId="1076"/>
          <ac:spMkLst>
            <pc:docMk/>
            <pc:sldMk cId="4019968582" sldId="851"/>
            <ac:spMk id="5" creationId="{ED053D5C-E968-7163-6129-B618CA51FBD7}"/>
          </ac:spMkLst>
        </pc:spChg>
        <pc:spChg chg="mod">
          <ac:chgData name="Joseph Ryan" userId="8bdb45eb-8861-45cd-a68c-1bbb366aa563" providerId="ADAL" clId="{92D02F8A-9D4D-4D68-937F-26742FA0F363}" dt="2025-08-26T13:48:34.036" v="150" actId="1076"/>
          <ac:spMkLst>
            <pc:docMk/>
            <pc:sldMk cId="4019968582" sldId="851"/>
            <ac:spMk id="9" creationId="{2ACAE624-AA36-7C48-2D4F-F80BB03F0C5C}"/>
          </ac:spMkLst>
        </pc:spChg>
        <pc:picChg chg="mod">
          <ac:chgData name="Joseph Ryan" userId="8bdb45eb-8861-45cd-a68c-1bbb366aa563" providerId="ADAL" clId="{92D02F8A-9D4D-4D68-937F-26742FA0F363}" dt="2025-08-26T13:48:34.036" v="150" actId="1076"/>
          <ac:picMkLst>
            <pc:docMk/>
            <pc:sldMk cId="4019968582" sldId="851"/>
            <ac:picMk id="6" creationId="{F062BD04-A3A8-1742-670B-C90E00940AA3}"/>
          </ac:picMkLst>
        </pc:picChg>
      </pc:sldChg>
      <pc:sldChg chg="modSp mod">
        <pc:chgData name="Joseph Ryan" userId="8bdb45eb-8861-45cd-a68c-1bbb366aa563" providerId="ADAL" clId="{92D02F8A-9D4D-4D68-937F-26742FA0F363}" dt="2025-08-26T14:18:41.777" v="3971" actId="20577"/>
        <pc:sldMkLst>
          <pc:docMk/>
          <pc:sldMk cId="607408639" sldId="860"/>
        </pc:sldMkLst>
        <pc:spChg chg="mod">
          <ac:chgData name="Joseph Ryan" userId="8bdb45eb-8861-45cd-a68c-1bbb366aa563" providerId="ADAL" clId="{92D02F8A-9D4D-4D68-937F-26742FA0F363}" dt="2025-08-26T14:18:41.777" v="3971" actId="20577"/>
          <ac:spMkLst>
            <pc:docMk/>
            <pc:sldMk cId="607408639" sldId="860"/>
            <ac:spMk id="3" creationId="{FC68E073-49CE-5D42-0B11-DC8E568D3F39}"/>
          </ac:spMkLst>
        </pc:spChg>
      </pc:sldChg>
      <pc:sldChg chg="ord">
        <pc:chgData name="Joseph Ryan" userId="8bdb45eb-8861-45cd-a68c-1bbb366aa563" providerId="ADAL" clId="{92D02F8A-9D4D-4D68-937F-26742FA0F363}" dt="2025-08-26T13:42:59.151" v="21"/>
        <pc:sldMkLst>
          <pc:docMk/>
          <pc:sldMk cId="3015177734" sldId="862"/>
        </pc:sldMkLst>
      </pc:sldChg>
      <pc:sldChg chg="del">
        <pc:chgData name="Joseph Ryan" userId="8bdb45eb-8861-45cd-a68c-1bbb366aa563" providerId="ADAL" clId="{92D02F8A-9D4D-4D68-937F-26742FA0F363}" dt="2025-08-26T14:17:14.783" v="3719" actId="47"/>
        <pc:sldMkLst>
          <pc:docMk/>
          <pc:sldMk cId="3767812193" sldId="863"/>
        </pc:sldMkLst>
      </pc:sldChg>
      <pc:sldChg chg="del">
        <pc:chgData name="Joseph Ryan" userId="8bdb45eb-8861-45cd-a68c-1bbb366aa563" providerId="ADAL" clId="{92D02F8A-9D4D-4D68-937F-26742FA0F363}" dt="2025-08-26T14:17:15.954" v="3720" actId="47"/>
        <pc:sldMkLst>
          <pc:docMk/>
          <pc:sldMk cId="1710613915" sldId="864"/>
        </pc:sldMkLst>
      </pc:sldChg>
      <pc:sldChg chg="del">
        <pc:chgData name="Joseph Ryan" userId="8bdb45eb-8861-45cd-a68c-1bbb366aa563" providerId="ADAL" clId="{92D02F8A-9D4D-4D68-937F-26742FA0F363}" dt="2025-08-26T14:17:16.901" v="3721" actId="47"/>
        <pc:sldMkLst>
          <pc:docMk/>
          <pc:sldMk cId="1178829620" sldId="865"/>
        </pc:sldMkLst>
      </pc:sldChg>
      <pc:sldChg chg="del">
        <pc:chgData name="Joseph Ryan" userId="8bdb45eb-8861-45cd-a68c-1bbb366aa563" providerId="ADAL" clId="{92D02F8A-9D4D-4D68-937F-26742FA0F363}" dt="2025-08-26T14:17:17.589" v="3722" actId="47"/>
        <pc:sldMkLst>
          <pc:docMk/>
          <pc:sldMk cId="921294920" sldId="866"/>
        </pc:sldMkLst>
      </pc:sldChg>
      <pc:sldChg chg="del">
        <pc:chgData name="Joseph Ryan" userId="8bdb45eb-8861-45cd-a68c-1bbb366aa563" providerId="ADAL" clId="{92D02F8A-9D4D-4D68-937F-26742FA0F363}" dt="2025-08-26T14:17:18.746" v="3723" actId="47"/>
        <pc:sldMkLst>
          <pc:docMk/>
          <pc:sldMk cId="340657228" sldId="867"/>
        </pc:sldMkLst>
      </pc:sldChg>
      <pc:sldChg chg="del">
        <pc:chgData name="Joseph Ryan" userId="8bdb45eb-8861-45cd-a68c-1bbb366aa563" providerId="ADAL" clId="{92D02F8A-9D4D-4D68-937F-26742FA0F363}" dt="2025-08-26T14:17:19.436" v="3724" actId="47"/>
        <pc:sldMkLst>
          <pc:docMk/>
          <pc:sldMk cId="3958445919" sldId="868"/>
        </pc:sldMkLst>
      </pc:sldChg>
      <pc:sldChg chg="del">
        <pc:chgData name="Joseph Ryan" userId="8bdb45eb-8861-45cd-a68c-1bbb366aa563" providerId="ADAL" clId="{92D02F8A-9D4D-4D68-937F-26742FA0F363}" dt="2025-08-26T14:17:21" v="3726" actId="47"/>
        <pc:sldMkLst>
          <pc:docMk/>
          <pc:sldMk cId="1049532492" sldId="869"/>
        </pc:sldMkLst>
      </pc:sldChg>
      <pc:sldChg chg="del">
        <pc:chgData name="Joseph Ryan" userId="8bdb45eb-8861-45cd-a68c-1bbb366aa563" providerId="ADAL" clId="{92D02F8A-9D4D-4D68-937F-26742FA0F363}" dt="2025-08-26T14:17:21.694" v="3727" actId="47"/>
        <pc:sldMkLst>
          <pc:docMk/>
          <pc:sldMk cId="3534195165" sldId="870"/>
        </pc:sldMkLst>
      </pc:sldChg>
      <pc:sldChg chg="del">
        <pc:chgData name="Joseph Ryan" userId="8bdb45eb-8861-45cd-a68c-1bbb366aa563" providerId="ADAL" clId="{92D02F8A-9D4D-4D68-937F-26742FA0F363}" dt="2025-08-26T14:17:22.575" v="3728" actId="47"/>
        <pc:sldMkLst>
          <pc:docMk/>
          <pc:sldMk cId="1967791921" sldId="871"/>
        </pc:sldMkLst>
      </pc:sldChg>
      <pc:sldChg chg="del">
        <pc:chgData name="Joseph Ryan" userId="8bdb45eb-8861-45cd-a68c-1bbb366aa563" providerId="ADAL" clId="{92D02F8A-9D4D-4D68-937F-26742FA0F363}" dt="2025-08-26T14:17:23.398" v="3729" actId="47"/>
        <pc:sldMkLst>
          <pc:docMk/>
          <pc:sldMk cId="2132751262" sldId="872"/>
        </pc:sldMkLst>
      </pc:sldChg>
      <pc:sldChg chg="del">
        <pc:chgData name="Joseph Ryan" userId="8bdb45eb-8861-45cd-a68c-1bbb366aa563" providerId="ADAL" clId="{92D02F8A-9D4D-4D68-937F-26742FA0F363}" dt="2025-08-26T14:17:24.122" v="3730" actId="47"/>
        <pc:sldMkLst>
          <pc:docMk/>
          <pc:sldMk cId="1950224220" sldId="873"/>
        </pc:sldMkLst>
      </pc:sldChg>
      <pc:sldChg chg="del">
        <pc:chgData name="Joseph Ryan" userId="8bdb45eb-8861-45cd-a68c-1bbb366aa563" providerId="ADAL" clId="{92D02F8A-9D4D-4D68-937F-26742FA0F363}" dt="2025-08-26T14:17:26.827" v="3731" actId="47"/>
        <pc:sldMkLst>
          <pc:docMk/>
          <pc:sldMk cId="2267027644" sldId="874"/>
        </pc:sldMkLst>
      </pc:sldChg>
      <pc:sldChg chg="del">
        <pc:chgData name="Joseph Ryan" userId="8bdb45eb-8861-45cd-a68c-1bbb366aa563" providerId="ADAL" clId="{92D02F8A-9D4D-4D68-937F-26742FA0F363}" dt="2025-08-26T14:17:27.831" v="3732" actId="47"/>
        <pc:sldMkLst>
          <pc:docMk/>
          <pc:sldMk cId="2765063171" sldId="875"/>
        </pc:sldMkLst>
      </pc:sldChg>
      <pc:sldChg chg="del">
        <pc:chgData name="Joseph Ryan" userId="8bdb45eb-8861-45cd-a68c-1bbb366aa563" providerId="ADAL" clId="{92D02F8A-9D4D-4D68-937F-26742FA0F363}" dt="2025-08-27T13:14:08.141" v="3973" actId="47"/>
        <pc:sldMkLst>
          <pc:docMk/>
          <pc:sldMk cId="1931208812" sldId="876"/>
        </pc:sldMkLst>
      </pc:sldChg>
      <pc:sldChg chg="del">
        <pc:chgData name="Joseph Ryan" userId="8bdb45eb-8861-45cd-a68c-1bbb366aa563" providerId="ADAL" clId="{92D02F8A-9D4D-4D68-937F-26742FA0F363}" dt="2025-08-27T13:14:09.074" v="3974" actId="47"/>
        <pc:sldMkLst>
          <pc:docMk/>
          <pc:sldMk cId="1763601901" sldId="877"/>
        </pc:sldMkLst>
      </pc:sldChg>
      <pc:sldChg chg="addSp delSp modSp add mod">
        <pc:chgData name="Joseph Ryan" userId="8bdb45eb-8861-45cd-a68c-1bbb366aa563" providerId="ADAL" clId="{92D02F8A-9D4D-4D68-937F-26742FA0F363}" dt="2025-08-27T13:08:13.082" v="3972"/>
        <pc:sldMkLst>
          <pc:docMk/>
          <pc:sldMk cId="2329980143" sldId="878"/>
        </pc:sldMkLst>
        <pc:spChg chg="add mod">
          <ac:chgData name="Joseph Ryan" userId="8bdb45eb-8861-45cd-a68c-1bbb366aa563" providerId="ADAL" clId="{92D02F8A-9D4D-4D68-937F-26742FA0F363}" dt="2025-08-27T13:08:13.082" v="3972"/>
          <ac:spMkLst>
            <pc:docMk/>
            <pc:sldMk cId="2329980143" sldId="878"/>
            <ac:spMk id="2" creationId="{E0FFDFB0-F00A-2F08-498D-2DC162384365}"/>
          </ac:spMkLst>
        </pc:spChg>
        <pc:picChg chg="mod">
          <ac:chgData name="Joseph Ryan" userId="8bdb45eb-8861-45cd-a68c-1bbb366aa563" providerId="ADAL" clId="{92D02F8A-9D4D-4D68-937F-26742FA0F363}" dt="2025-08-26T13:42:31.865" v="18" actId="1076"/>
          <ac:picMkLst>
            <pc:docMk/>
            <pc:sldMk cId="2329980143" sldId="878"/>
            <ac:picMk id="1032" creationId="{FD148380-AA6C-0847-BD34-6DDC98E13966}"/>
          </ac:picMkLst>
        </pc:picChg>
      </pc:sldChg>
      <pc:sldChg chg="addSp delSp modSp new mod ord modAnim">
        <pc:chgData name="Joseph Ryan" userId="8bdb45eb-8861-45cd-a68c-1bbb366aa563" providerId="ADAL" clId="{92D02F8A-9D4D-4D68-937F-26742FA0F363}" dt="2025-08-26T14:17:10.473" v="3718" actId="20577"/>
        <pc:sldMkLst>
          <pc:docMk/>
          <pc:sldMk cId="2138284759" sldId="879"/>
        </pc:sldMkLst>
        <pc:spChg chg="mod">
          <ac:chgData name="Joseph Ryan" userId="8bdb45eb-8861-45cd-a68c-1bbb366aa563" providerId="ADAL" clId="{92D02F8A-9D4D-4D68-937F-26742FA0F363}" dt="2025-08-26T14:13:30.223" v="3120" actId="20577"/>
          <ac:spMkLst>
            <pc:docMk/>
            <pc:sldMk cId="2138284759" sldId="879"/>
            <ac:spMk id="2" creationId="{1E79B1ED-F7C4-6120-10CD-E7A2A51E37E4}"/>
          </ac:spMkLst>
        </pc:spChg>
        <pc:spChg chg="mod">
          <ac:chgData name="Joseph Ryan" userId="8bdb45eb-8861-45cd-a68c-1bbb366aa563" providerId="ADAL" clId="{92D02F8A-9D4D-4D68-937F-26742FA0F363}" dt="2025-08-26T14:14:41.794" v="3283" actId="14100"/>
          <ac:spMkLst>
            <pc:docMk/>
            <pc:sldMk cId="2138284759" sldId="879"/>
            <ac:spMk id="3" creationId="{F00D591B-3BD4-EDEB-104F-2A842C44C68D}"/>
          </ac:spMkLst>
        </pc:spChg>
        <pc:spChg chg="add mod">
          <ac:chgData name="Joseph Ryan" userId="8bdb45eb-8861-45cd-a68c-1bbb366aa563" providerId="ADAL" clId="{92D02F8A-9D4D-4D68-937F-26742FA0F363}" dt="2025-08-26T14:17:10.473" v="3718" actId="20577"/>
          <ac:spMkLst>
            <pc:docMk/>
            <pc:sldMk cId="2138284759" sldId="879"/>
            <ac:spMk id="4" creationId="{85811F4D-8096-594D-C409-06F9BC4AFAD1}"/>
          </ac:spMkLst>
        </pc:spChg>
        <pc:picChg chg="add mod">
          <ac:chgData name="Joseph Ryan" userId="8bdb45eb-8861-45cd-a68c-1bbb366aa563" providerId="ADAL" clId="{92D02F8A-9D4D-4D68-937F-26742FA0F363}" dt="2025-08-26T14:16:50.135" v="3705"/>
          <ac:picMkLst>
            <pc:docMk/>
            <pc:sldMk cId="2138284759" sldId="879"/>
            <ac:picMk id="5" creationId="{19F61500-9060-80C3-A7DF-813904B25DD8}"/>
          </ac:picMkLst>
        </pc:picChg>
      </pc:sldChg>
      <pc:sldChg chg="modSp add mod">
        <pc:chgData name="Joseph Ryan" userId="8bdb45eb-8861-45cd-a68c-1bbb366aa563" providerId="ADAL" clId="{92D02F8A-9D4D-4D68-937F-26742FA0F363}" dt="2025-08-26T13:50:27.745" v="439" actId="1076"/>
        <pc:sldMkLst>
          <pc:docMk/>
          <pc:sldMk cId="3236801036" sldId="880"/>
        </pc:sldMkLst>
        <pc:spChg chg="mod">
          <ac:chgData name="Joseph Ryan" userId="8bdb45eb-8861-45cd-a68c-1bbb366aa563" providerId="ADAL" clId="{92D02F8A-9D4D-4D68-937F-26742FA0F363}" dt="2025-08-26T13:49:16.161" v="224" actId="1076"/>
          <ac:spMkLst>
            <pc:docMk/>
            <pc:sldMk cId="3236801036" sldId="880"/>
            <ac:spMk id="3" creationId="{C09FE8ED-0F1E-64A0-FF20-93F127D30E3C}"/>
          </ac:spMkLst>
        </pc:spChg>
        <pc:spChg chg="mod">
          <ac:chgData name="Joseph Ryan" userId="8bdb45eb-8861-45cd-a68c-1bbb366aa563" providerId="ADAL" clId="{92D02F8A-9D4D-4D68-937F-26742FA0F363}" dt="2025-08-26T13:50:27.745" v="439" actId="1076"/>
          <ac:spMkLst>
            <pc:docMk/>
            <pc:sldMk cId="3236801036" sldId="880"/>
            <ac:spMk id="9" creationId="{5F723AC3-4DB4-ED0F-DB2A-14FD7A7CF584}"/>
          </ac:spMkLst>
        </pc:spChg>
        <pc:picChg chg="mod">
          <ac:chgData name="Joseph Ryan" userId="8bdb45eb-8861-45cd-a68c-1bbb366aa563" providerId="ADAL" clId="{92D02F8A-9D4D-4D68-937F-26742FA0F363}" dt="2025-08-26T13:49:21.412" v="226" actId="1076"/>
          <ac:picMkLst>
            <pc:docMk/>
            <pc:sldMk cId="3236801036" sldId="880"/>
            <ac:picMk id="6" creationId="{5719FC25-C84F-E520-3C1E-52AC01FE1E68}"/>
          </ac:picMkLst>
        </pc:picChg>
        <pc:picChg chg="mod">
          <ac:chgData name="Joseph Ryan" userId="8bdb45eb-8861-45cd-a68c-1bbb366aa563" providerId="ADAL" clId="{92D02F8A-9D4D-4D68-937F-26742FA0F363}" dt="2025-08-26T13:49:18.989" v="225" actId="14100"/>
          <ac:picMkLst>
            <pc:docMk/>
            <pc:sldMk cId="3236801036" sldId="880"/>
            <ac:picMk id="7" creationId="{A3A1B6CB-3856-D359-0462-43ED1B0EB3ED}"/>
          </ac:picMkLst>
        </pc:picChg>
      </pc:sldChg>
      <pc:sldChg chg="modSp add mod">
        <pc:chgData name="Joseph Ryan" userId="8bdb45eb-8861-45cd-a68c-1bbb366aa563" providerId="ADAL" clId="{92D02F8A-9D4D-4D68-937F-26742FA0F363}" dt="2025-08-26T13:52:53.328" v="855" actId="403"/>
        <pc:sldMkLst>
          <pc:docMk/>
          <pc:sldMk cId="3731160121" sldId="881"/>
        </pc:sldMkLst>
        <pc:spChg chg="mod">
          <ac:chgData name="Joseph Ryan" userId="8bdb45eb-8861-45cd-a68c-1bbb366aa563" providerId="ADAL" clId="{92D02F8A-9D4D-4D68-937F-26742FA0F363}" dt="2025-08-26T13:52:48.973" v="853" actId="1076"/>
          <ac:spMkLst>
            <pc:docMk/>
            <pc:sldMk cId="3731160121" sldId="881"/>
            <ac:spMk id="3" creationId="{31EA2F29-067F-5E0F-ACBA-2047777867FD}"/>
          </ac:spMkLst>
        </pc:spChg>
        <pc:spChg chg="mod">
          <ac:chgData name="Joseph Ryan" userId="8bdb45eb-8861-45cd-a68c-1bbb366aa563" providerId="ADAL" clId="{92D02F8A-9D4D-4D68-937F-26742FA0F363}" dt="2025-08-26T13:52:53.328" v="855" actId="403"/>
          <ac:spMkLst>
            <pc:docMk/>
            <pc:sldMk cId="3731160121" sldId="881"/>
            <ac:spMk id="9" creationId="{5DF39F81-A91E-9B57-B5A2-F0991CA5E41D}"/>
          </ac:spMkLst>
        </pc:spChg>
        <pc:picChg chg="mod">
          <ac:chgData name="Joseph Ryan" userId="8bdb45eb-8861-45cd-a68c-1bbb366aa563" providerId="ADAL" clId="{92D02F8A-9D4D-4D68-937F-26742FA0F363}" dt="2025-08-26T13:50:57.750" v="482" actId="1076"/>
          <ac:picMkLst>
            <pc:docMk/>
            <pc:sldMk cId="3731160121" sldId="881"/>
            <ac:picMk id="6" creationId="{F6FCF0B2-18AF-EC59-D335-3BF244D519C7}"/>
          </ac:picMkLst>
        </pc:picChg>
      </pc:sldChg>
      <pc:sldChg chg="addSp modSp add mod modAnim">
        <pc:chgData name="Joseph Ryan" userId="8bdb45eb-8861-45cd-a68c-1bbb366aa563" providerId="ADAL" clId="{92D02F8A-9D4D-4D68-937F-26742FA0F363}" dt="2025-08-26T13:56:24.618" v="1299"/>
        <pc:sldMkLst>
          <pc:docMk/>
          <pc:sldMk cId="798901107" sldId="882"/>
        </pc:sldMkLst>
        <pc:spChg chg="mod">
          <ac:chgData name="Joseph Ryan" userId="8bdb45eb-8861-45cd-a68c-1bbb366aa563" providerId="ADAL" clId="{92D02F8A-9D4D-4D68-937F-26742FA0F363}" dt="2025-08-26T13:53:12.462" v="890" actId="20577"/>
          <ac:spMkLst>
            <pc:docMk/>
            <pc:sldMk cId="798901107" sldId="882"/>
            <ac:spMk id="3" creationId="{86D036BC-3D36-8CA6-48C9-BBC058879A62}"/>
          </ac:spMkLst>
        </pc:spChg>
        <pc:spChg chg="mod">
          <ac:chgData name="Joseph Ryan" userId="8bdb45eb-8861-45cd-a68c-1bbb366aa563" providerId="ADAL" clId="{92D02F8A-9D4D-4D68-937F-26742FA0F363}" dt="2025-08-26T13:56:09.391" v="1294" actId="20577"/>
          <ac:spMkLst>
            <pc:docMk/>
            <pc:sldMk cId="798901107" sldId="882"/>
            <ac:spMk id="9" creationId="{FB1F844E-3E0C-39FE-BB42-85A159A1FA3D}"/>
          </ac:spMkLst>
        </pc:spChg>
        <pc:picChg chg="add mod">
          <ac:chgData name="Joseph Ryan" userId="8bdb45eb-8861-45cd-a68c-1bbb366aa563" providerId="ADAL" clId="{92D02F8A-9D4D-4D68-937F-26742FA0F363}" dt="2025-08-26T13:56:19.264" v="1298" actId="1076"/>
          <ac:picMkLst>
            <pc:docMk/>
            <pc:sldMk cId="798901107" sldId="882"/>
            <ac:picMk id="10" creationId="{7F236918-FAB9-8E86-E953-4AAB2CCAA347}"/>
          </ac:picMkLst>
        </pc:picChg>
      </pc:sldChg>
      <pc:sldChg chg="delSp modSp add mod delAnim">
        <pc:chgData name="Joseph Ryan" userId="8bdb45eb-8861-45cd-a68c-1bbb366aa563" providerId="ADAL" clId="{92D02F8A-9D4D-4D68-937F-26742FA0F363}" dt="2025-08-26T13:57:44.890" v="1424" actId="1076"/>
        <pc:sldMkLst>
          <pc:docMk/>
          <pc:sldMk cId="2954590510" sldId="883"/>
        </pc:sldMkLst>
        <pc:spChg chg="mod">
          <ac:chgData name="Joseph Ryan" userId="8bdb45eb-8861-45cd-a68c-1bbb366aa563" providerId="ADAL" clId="{92D02F8A-9D4D-4D68-937F-26742FA0F363}" dt="2025-08-26T13:57:19.566" v="1420" actId="20577"/>
          <ac:spMkLst>
            <pc:docMk/>
            <pc:sldMk cId="2954590510" sldId="883"/>
            <ac:spMk id="3" creationId="{98C6F833-7CB9-C664-967A-82B153059127}"/>
          </ac:spMkLst>
        </pc:spChg>
        <pc:spChg chg="mod">
          <ac:chgData name="Joseph Ryan" userId="8bdb45eb-8861-45cd-a68c-1bbb366aa563" providerId="ADAL" clId="{92D02F8A-9D4D-4D68-937F-26742FA0F363}" dt="2025-08-26T13:57:44.890" v="1424" actId="1076"/>
          <ac:spMkLst>
            <pc:docMk/>
            <pc:sldMk cId="2954590510" sldId="883"/>
            <ac:spMk id="9" creationId="{4BE77973-981B-93FE-FD1A-9F32F81CEEAF}"/>
          </ac:spMkLst>
        </pc:spChg>
      </pc:sldChg>
      <pc:sldChg chg="modSp add mod">
        <pc:chgData name="Joseph Ryan" userId="8bdb45eb-8861-45cd-a68c-1bbb366aa563" providerId="ADAL" clId="{92D02F8A-9D4D-4D68-937F-26742FA0F363}" dt="2025-08-26T14:01:53.029" v="2040" actId="20577"/>
        <pc:sldMkLst>
          <pc:docMk/>
          <pc:sldMk cId="1841262712" sldId="884"/>
        </pc:sldMkLst>
        <pc:spChg chg="mod">
          <ac:chgData name="Joseph Ryan" userId="8bdb45eb-8861-45cd-a68c-1bbb366aa563" providerId="ADAL" clId="{92D02F8A-9D4D-4D68-937F-26742FA0F363}" dt="2025-08-26T14:00:02.174" v="1696" actId="20577"/>
          <ac:spMkLst>
            <pc:docMk/>
            <pc:sldMk cId="1841262712" sldId="884"/>
            <ac:spMk id="3" creationId="{F3F33282-F34A-D4E2-AFD9-744A99BC4368}"/>
          </ac:spMkLst>
        </pc:spChg>
        <pc:spChg chg="mod">
          <ac:chgData name="Joseph Ryan" userId="8bdb45eb-8861-45cd-a68c-1bbb366aa563" providerId="ADAL" clId="{92D02F8A-9D4D-4D68-937F-26742FA0F363}" dt="2025-08-26T14:01:53.029" v="2040" actId="20577"/>
          <ac:spMkLst>
            <pc:docMk/>
            <pc:sldMk cId="1841262712" sldId="884"/>
            <ac:spMk id="9" creationId="{25EA450F-C278-9D76-7160-9D211860A69B}"/>
          </ac:spMkLst>
        </pc:spChg>
        <pc:picChg chg="mod">
          <ac:chgData name="Joseph Ryan" userId="8bdb45eb-8861-45cd-a68c-1bbb366aa563" providerId="ADAL" clId="{92D02F8A-9D4D-4D68-937F-26742FA0F363}" dt="2025-08-26T14:00:05.381" v="1697" actId="1076"/>
          <ac:picMkLst>
            <pc:docMk/>
            <pc:sldMk cId="1841262712" sldId="884"/>
            <ac:picMk id="6" creationId="{0BDFF7B9-D591-FFA9-7374-FEEC912038D7}"/>
          </ac:picMkLst>
        </pc:picChg>
      </pc:sldChg>
      <pc:sldChg chg="addSp delSp modSp add mod modAnim">
        <pc:chgData name="Joseph Ryan" userId="8bdb45eb-8861-45cd-a68c-1bbb366aa563" providerId="ADAL" clId="{92D02F8A-9D4D-4D68-937F-26742FA0F363}" dt="2025-08-26T14:06:28.609" v="2403" actId="403"/>
        <pc:sldMkLst>
          <pc:docMk/>
          <pc:sldMk cId="2290438585" sldId="885"/>
        </pc:sldMkLst>
        <pc:spChg chg="mod">
          <ac:chgData name="Joseph Ryan" userId="8bdb45eb-8861-45cd-a68c-1bbb366aa563" providerId="ADAL" clId="{92D02F8A-9D4D-4D68-937F-26742FA0F363}" dt="2025-08-26T14:05:19.661" v="2341" actId="20577"/>
          <ac:spMkLst>
            <pc:docMk/>
            <pc:sldMk cId="2290438585" sldId="885"/>
            <ac:spMk id="3" creationId="{F8736E43-0D69-E76C-FECA-39EC940FA151}"/>
          </ac:spMkLst>
        </pc:spChg>
        <pc:spChg chg="mod">
          <ac:chgData name="Joseph Ryan" userId="8bdb45eb-8861-45cd-a68c-1bbb366aa563" providerId="ADAL" clId="{92D02F8A-9D4D-4D68-937F-26742FA0F363}" dt="2025-08-26T14:06:28.609" v="2403" actId="403"/>
          <ac:spMkLst>
            <pc:docMk/>
            <pc:sldMk cId="2290438585" sldId="885"/>
            <ac:spMk id="9" creationId="{9C24669F-F2EB-5B9F-6E1F-035D67F09C64}"/>
          </ac:spMkLst>
        </pc:spChg>
        <pc:picChg chg="add mod">
          <ac:chgData name="Joseph Ryan" userId="8bdb45eb-8861-45cd-a68c-1bbb366aa563" providerId="ADAL" clId="{92D02F8A-9D4D-4D68-937F-26742FA0F363}" dt="2025-08-26T14:02:37.882" v="2095" actId="1076"/>
          <ac:picMkLst>
            <pc:docMk/>
            <pc:sldMk cId="2290438585" sldId="885"/>
            <ac:picMk id="8" creationId="{8CE16664-B490-F19A-CC6E-EA3F7E7C29EC}"/>
          </ac:picMkLst>
        </pc:picChg>
      </pc:sldChg>
      <pc:sldChg chg="modSp add mod">
        <pc:chgData name="Joseph Ryan" userId="8bdb45eb-8861-45cd-a68c-1bbb366aa563" providerId="ADAL" clId="{92D02F8A-9D4D-4D68-937F-26742FA0F363}" dt="2025-08-26T14:08:44.144" v="2812" actId="20577"/>
        <pc:sldMkLst>
          <pc:docMk/>
          <pc:sldMk cId="3943699233" sldId="886"/>
        </pc:sldMkLst>
        <pc:spChg chg="mod">
          <ac:chgData name="Joseph Ryan" userId="8bdb45eb-8861-45cd-a68c-1bbb366aa563" providerId="ADAL" clId="{92D02F8A-9D4D-4D68-937F-26742FA0F363}" dt="2025-08-26T14:06:19" v="2400" actId="20577"/>
          <ac:spMkLst>
            <pc:docMk/>
            <pc:sldMk cId="3943699233" sldId="886"/>
            <ac:spMk id="3" creationId="{20A89A4B-474E-4FBC-4019-CED0BDA6B196}"/>
          </ac:spMkLst>
        </pc:spChg>
        <pc:spChg chg="mod">
          <ac:chgData name="Joseph Ryan" userId="8bdb45eb-8861-45cd-a68c-1bbb366aa563" providerId="ADAL" clId="{92D02F8A-9D4D-4D68-937F-26742FA0F363}" dt="2025-08-26T14:08:44.144" v="2812" actId="20577"/>
          <ac:spMkLst>
            <pc:docMk/>
            <pc:sldMk cId="3943699233" sldId="886"/>
            <ac:spMk id="9" creationId="{2E04C5CE-54A9-A752-81DD-31F605D57BCB}"/>
          </ac:spMkLst>
        </pc:spChg>
        <pc:picChg chg="mod">
          <ac:chgData name="Joseph Ryan" userId="8bdb45eb-8861-45cd-a68c-1bbb366aa563" providerId="ADAL" clId="{92D02F8A-9D4D-4D68-937F-26742FA0F363}" dt="2025-08-26T14:06:21.641" v="2401" actId="1076"/>
          <ac:picMkLst>
            <pc:docMk/>
            <pc:sldMk cId="3943699233" sldId="886"/>
            <ac:picMk id="8" creationId="{67022D13-C6BD-2F58-A732-E0E9CB98CD7B}"/>
          </ac:picMkLst>
        </pc:picChg>
      </pc:sldChg>
      <pc:sldChg chg="addSp modSp add mod modAnim">
        <pc:chgData name="Joseph Ryan" userId="8bdb45eb-8861-45cd-a68c-1bbb366aa563" providerId="ADAL" clId="{92D02F8A-9D4D-4D68-937F-26742FA0F363}" dt="2025-08-26T14:13:19.229" v="3108"/>
        <pc:sldMkLst>
          <pc:docMk/>
          <pc:sldMk cId="4058563259" sldId="887"/>
        </pc:sldMkLst>
        <pc:spChg chg="mod">
          <ac:chgData name="Joseph Ryan" userId="8bdb45eb-8861-45cd-a68c-1bbb366aa563" providerId="ADAL" clId="{92D02F8A-9D4D-4D68-937F-26742FA0F363}" dt="2025-08-26T14:09:38.252" v="2872" actId="20577"/>
          <ac:spMkLst>
            <pc:docMk/>
            <pc:sldMk cId="4058563259" sldId="887"/>
            <ac:spMk id="3" creationId="{DCCE8835-2D84-041D-F6F2-E244ADC14594}"/>
          </ac:spMkLst>
        </pc:spChg>
        <pc:spChg chg="mod">
          <ac:chgData name="Joseph Ryan" userId="8bdb45eb-8861-45cd-a68c-1bbb366aa563" providerId="ADAL" clId="{92D02F8A-9D4D-4D68-937F-26742FA0F363}" dt="2025-08-26T14:12:46.799" v="3104" actId="20577"/>
          <ac:spMkLst>
            <pc:docMk/>
            <pc:sldMk cId="4058563259" sldId="887"/>
            <ac:spMk id="9" creationId="{2C44DA62-8E6F-210B-5ED0-5B5F1EB47C75}"/>
          </ac:spMkLst>
        </pc:spChg>
        <pc:picChg chg="add mod">
          <ac:chgData name="Joseph Ryan" userId="8bdb45eb-8861-45cd-a68c-1bbb366aa563" providerId="ADAL" clId="{92D02F8A-9D4D-4D68-937F-26742FA0F363}" dt="2025-08-26T14:13:17.542" v="3107" actId="1076"/>
          <ac:picMkLst>
            <pc:docMk/>
            <pc:sldMk cId="4058563259" sldId="887"/>
            <ac:picMk id="6" creationId="{0A433CC9-EE32-9366-9400-9DE10F1078D9}"/>
          </ac:picMkLst>
        </pc:picChg>
      </pc:sldChg>
      <pc:sldChg chg="add">
        <pc:chgData name="Joseph Ryan" userId="8bdb45eb-8861-45cd-a68c-1bbb366aa563" providerId="ADAL" clId="{92D02F8A-9D4D-4D68-937F-26742FA0F363}" dt="2025-09-03T08:43:51.316" v="3975"/>
        <pc:sldMkLst>
          <pc:docMk/>
          <pc:sldMk cId="3228085206" sldId="8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to encourage students to compare the three pathways’ advantages and disadvantages. </a:t>
            </a:r>
            <a:r>
              <a:rPr lang="en-GB" sz="1800" dirty="0">
                <a:latin typeface="Open Sans" panose="020B0606030504020204" pitchFamily="34" charset="0"/>
                <a:ea typeface="Open Sans" panose="020B0606030504020204" pitchFamily="34" charset="0"/>
                <a:cs typeface="Open Sans" panose="020B0606030504020204" pitchFamily="34" charset="0"/>
              </a:rPr>
              <a:t>You may wish to allocate an equal number of pairs/groups to each of the three pathways, to facilitate effective whole-class discussion of ideas. </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a:p>
            <a:r>
              <a:rPr lang="en-GB" sz="1800" u="sng" dirty="0">
                <a:latin typeface="Open Sans" panose="020B0606030504020204" pitchFamily="34" charset="0"/>
                <a:ea typeface="Open Sans" panose="020B0606030504020204" pitchFamily="34" charset="0"/>
                <a:cs typeface="Open Sans" panose="020B0606030504020204" pitchFamily="34" charset="0"/>
              </a:rPr>
              <a:t>Suggested answers:</a:t>
            </a:r>
          </a:p>
          <a:p>
            <a:r>
              <a:rPr lang="en-GB" sz="1800" b="1" u="none" dirty="0">
                <a:latin typeface="Open Sans" panose="020B0606030504020204" pitchFamily="34" charset="0"/>
                <a:ea typeface="Open Sans" panose="020B0606030504020204" pitchFamily="34" charset="0"/>
                <a:cs typeface="Open Sans" panose="020B0606030504020204" pitchFamily="34" charset="0"/>
              </a:rPr>
              <a:t>Full-time education</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Gain qualifications</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Earn UCAS points (facilitates being able to go to university)</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Extra-curricular opportunities, e.g. student council, clubs and societies, volunteering, etc.</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Can study a variety of subjects that interest you (or one subject in depth)</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Keeps options open if you don’t know what job you’d like to do yet</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Not earning a salary</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Not applying knowledge and skills to a workplace (unless there is a placement as part of your course, e.g. T level) </a:t>
            </a:r>
          </a:p>
          <a:p>
            <a:endParaRPr lang="en-GB" sz="1800" b="1" u="none" dirty="0">
              <a:latin typeface="Open Sans" panose="020B0606030504020204" pitchFamily="34" charset="0"/>
              <a:ea typeface="Open Sans" panose="020B0606030504020204" pitchFamily="34" charset="0"/>
              <a:cs typeface="Open Sans" panose="020B0606030504020204" pitchFamily="34" charset="0"/>
            </a:endParaRPr>
          </a:p>
          <a:p>
            <a:r>
              <a:rPr lang="en-GB" sz="1800" b="1" u="none" dirty="0">
                <a:latin typeface="Open Sans" panose="020B0606030504020204" pitchFamily="34" charset="0"/>
                <a:ea typeface="Open Sans" panose="020B0606030504020204" pitchFamily="34" charset="0"/>
                <a:cs typeface="Open Sans" panose="020B0606030504020204" pitchFamily="34" charset="0"/>
              </a:rPr>
              <a:t>Employment</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Earn a salary </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Learn new vocational skills </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Apply knowledge and skills gained from school to the workplace</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Could balance part-time employment with part-time education (compulsory if under 18 in England)</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May start on a lower salary compared to those who gain post-16 qualifications</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Some jobs may require post-16 qualifications </a:t>
            </a:r>
          </a:p>
          <a:p>
            <a:pPr marL="285750" marR="0" lvl="0" indent="-285750" algn="l" defTabSz="914400" rtl="0" eaLnBrk="1" fontAlgn="auto" latinLnBrk="0" hangingPunct="1">
              <a:lnSpc>
                <a:spcPct val="100000"/>
              </a:lnSpc>
              <a:spcBef>
                <a:spcPts val="0"/>
              </a:spcBef>
              <a:spcAft>
                <a:spcPts val="0"/>
              </a:spcAft>
              <a:buClrTx/>
              <a:buSzTx/>
              <a:buFont typeface="Open Sans" panose="020B0606030504020204" pitchFamily="34" charset="0"/>
              <a:buChar char="×"/>
              <a:tabLst/>
              <a:defRPr/>
            </a:pPr>
            <a:r>
              <a:rPr lang="en-GB" sz="1800" b="0" u="none" dirty="0">
                <a:latin typeface="Open Sans" panose="020B0606030504020204" pitchFamily="34" charset="0"/>
                <a:ea typeface="Open Sans" panose="020B0606030504020204" pitchFamily="34" charset="0"/>
                <a:cs typeface="Open Sans" panose="020B0606030504020204" pitchFamily="34" charset="0"/>
              </a:rPr>
              <a:t>Vacancies may be competitive </a:t>
            </a:r>
          </a:p>
          <a:p>
            <a:endParaRPr lang="en-GB" sz="1800" b="1" u="none" dirty="0">
              <a:latin typeface="Open Sans" panose="020B0606030504020204" pitchFamily="34" charset="0"/>
              <a:ea typeface="Open Sans" panose="020B0606030504020204" pitchFamily="34" charset="0"/>
              <a:cs typeface="Open Sans" panose="020B0606030504020204" pitchFamily="34" charset="0"/>
            </a:endParaRPr>
          </a:p>
          <a:p>
            <a:r>
              <a:rPr lang="en-GB" sz="1800" b="1" u="none" dirty="0">
                <a:latin typeface="Open Sans" panose="020B0606030504020204" pitchFamily="34" charset="0"/>
                <a:ea typeface="Open Sans" panose="020B0606030504020204" pitchFamily="34" charset="0"/>
                <a:cs typeface="Open Sans" panose="020B0606030504020204" pitchFamily="34" charset="0"/>
              </a:rPr>
              <a:t>Apprenticeship</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Earn a salary</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Combines the benefits of working and studying</a:t>
            </a:r>
          </a:p>
          <a:p>
            <a:pPr marL="285750" indent="-285750">
              <a:buFont typeface="Wingdings" panose="05000000000000000000" pitchFamily="2" charset="2"/>
              <a:buChar char="ü"/>
            </a:pPr>
            <a:r>
              <a:rPr lang="en-GB"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Both on- and off-the-job training</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Gain a qualification </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Gain work experience in the career sector you wish to work in</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May lead to full-time employment in the same organisation or industry</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Vacancies may be competitive </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Skills gained may not transfer to different industries / sectors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32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Open Sans" panose="020B0606030504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GB" sz="1100" u="sng" dirty="0">
                <a:solidFill>
                  <a:srgbClr val="000000"/>
                </a:solidFill>
                <a:effectLst/>
                <a:latin typeface="Open Sans" panose="020B0606030504020204" pitchFamily="34" charset="0"/>
                <a:ea typeface="Times New Roman" panose="02020603050405020304" pitchFamily="18" charset="0"/>
              </a:rPr>
              <a:t>Additional information about each pathway:</a:t>
            </a:r>
            <a:endParaRPr lang="en-GB" sz="12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Open Sans" panose="020B0606030504020204" pitchFamily="34" charset="0"/>
                <a:ea typeface="Times New Roman" panose="02020603050405020304" pitchFamily="18" charset="0"/>
              </a:rPr>
              <a:t>Full-time education</a:t>
            </a:r>
            <a:r>
              <a:rPr lang="en-GB" sz="1100" dirty="0">
                <a:solidFill>
                  <a:srgbClr val="000000"/>
                </a:solidFill>
                <a:effectLst/>
                <a:latin typeface="Open Sans" panose="020B0606030504020204" pitchFamily="34" charset="0"/>
                <a:ea typeface="Times New Roman" panose="02020603050405020304" pitchFamily="18" charset="0"/>
              </a:rPr>
              <a:t> (academic or vocational)</a:t>
            </a:r>
            <a:endParaRPr lang="en-GB" sz="12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You can study full time at a college or sixth form, choosing academic and/or vocational qualifications such as A levels, T levels, Scottish Highers, IB Diploma Programme, IB Career-related Programme, etc.</a:t>
            </a:r>
            <a:endParaRPr lang="en-GB" sz="1200" dirty="0">
              <a:effectLst/>
              <a:latin typeface="Times New Roman" panose="02020603050405020304" pitchFamily="18" charset="0"/>
              <a:ea typeface="Times New Roman" panose="02020603050405020304" pitchFamily="18" charset="0"/>
            </a:endParaRPr>
          </a:p>
          <a:p>
            <a:pPr marL="228600"/>
            <a:r>
              <a:rPr lang="en-GB" sz="1100" dirty="0">
                <a:solidFill>
                  <a:srgbClr val="000000"/>
                </a:solidFill>
                <a:effectLst/>
                <a:latin typeface="Open Sans" panose="020B0606030504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GB" sz="1100" b="1" dirty="0">
                <a:solidFill>
                  <a:srgbClr val="000000"/>
                </a:solidFill>
                <a:effectLst/>
                <a:latin typeface="Open Sans" panose="020B0606030504020204" pitchFamily="34" charset="0"/>
                <a:ea typeface="Times New Roman" panose="02020603050405020304" pitchFamily="18" charset="0"/>
              </a:rPr>
              <a:t>Employment</a:t>
            </a:r>
            <a:r>
              <a:rPr lang="en-GB" sz="1100" dirty="0">
                <a:solidFill>
                  <a:srgbClr val="000000"/>
                </a:solidFill>
                <a:effectLst/>
                <a:latin typeface="Open Sans" panose="020B0606030504020204" pitchFamily="34" charset="0"/>
                <a:ea typeface="Times New Roman" panose="02020603050405020304" pitchFamily="18" charset="0"/>
              </a:rPr>
              <a:t> (part-time alongside part-time education, or you could work full-time if you live in Scotland, Wales, or Northern Ireland)</a:t>
            </a:r>
            <a:endParaRPr lang="en-GB" sz="1200" dirty="0">
              <a:solidFill>
                <a:schemeClr val="tx1"/>
              </a:solidFill>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In Scotland, Wales, and Northern Ireland, you can work full time once you’ve reached school leaving age (usually this is 16). In England, once you’ve reached school leaving age, you must do one of the following until you’re 18:</a:t>
            </a:r>
          </a:p>
          <a:p>
            <a:pPr marL="628650" lvl="1" indent="-171450">
              <a:buFont typeface="Courier New" panose="02070309020205020404" pitchFamily="49" charset="0"/>
              <a:buChar char="o"/>
            </a:pPr>
            <a:r>
              <a:rPr lang="en-GB" sz="1100" dirty="0">
                <a:solidFill>
                  <a:srgbClr val="000000"/>
                </a:solidFill>
                <a:effectLst/>
                <a:latin typeface="Open Sans" panose="020B0606030504020204" pitchFamily="34" charset="0"/>
                <a:ea typeface="Times New Roman" panose="02020603050405020304" pitchFamily="18" charset="0"/>
              </a:rPr>
              <a:t>Stay in full-time education</a:t>
            </a:r>
          </a:p>
          <a:p>
            <a:pPr marL="628650" lvl="1" indent="-171450">
              <a:buFont typeface="Courier New" panose="02070309020205020404" pitchFamily="49" charset="0"/>
              <a:buChar char="o"/>
            </a:pPr>
            <a:r>
              <a:rPr lang="en-GB" sz="1100" dirty="0">
                <a:solidFill>
                  <a:srgbClr val="000000"/>
                </a:solidFill>
                <a:effectLst/>
                <a:latin typeface="Open Sans" panose="020B0606030504020204" pitchFamily="34" charset="0"/>
                <a:ea typeface="Times New Roman" panose="02020603050405020304" pitchFamily="18" charset="0"/>
              </a:rPr>
              <a:t>Start an apprenticeship or traineeship</a:t>
            </a:r>
          </a:p>
          <a:p>
            <a:pPr marL="628650" lvl="1" indent="-171450">
              <a:buFont typeface="Courier New" panose="02070309020205020404" pitchFamily="49" charset="0"/>
              <a:buChar char="o"/>
            </a:pPr>
            <a:r>
              <a:rPr lang="en-GB" sz="1100" dirty="0">
                <a:solidFill>
                  <a:srgbClr val="000000"/>
                </a:solidFill>
                <a:effectLst/>
                <a:latin typeface="Open Sans" panose="020B0606030504020204" pitchFamily="34" charset="0"/>
                <a:ea typeface="Times New Roman" panose="02020603050405020304" pitchFamily="18" charset="0"/>
              </a:rPr>
              <a:t>Spend 20 hours or more working or volunteering, while in part-time education or training</a:t>
            </a:r>
          </a:p>
          <a:p>
            <a:pPr marL="0" indent="0">
              <a:buFont typeface="Arial" panose="020B0604020202020204" pitchFamily="34" charset="0"/>
              <a:buNone/>
            </a:pPr>
            <a:endParaRPr lang="en-GB" sz="12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Open Sans" panose="020B0606030504020204" pitchFamily="34" charset="0"/>
                <a:ea typeface="Times New Roman" panose="02020603050405020304" pitchFamily="18" charset="0"/>
              </a:rPr>
              <a:t>Apprenticeship</a:t>
            </a:r>
            <a:r>
              <a:rPr lang="en-GB" sz="1100" dirty="0">
                <a:solidFill>
                  <a:srgbClr val="000000"/>
                </a:solidFill>
                <a:effectLst/>
                <a:latin typeface="Open Sans" panose="020B0606030504020204" pitchFamily="34" charset="0"/>
                <a:ea typeface="Times New Roman" panose="02020603050405020304" pitchFamily="18" charset="0"/>
              </a:rPr>
              <a:t> (or traineeship)</a:t>
            </a:r>
            <a:endParaRPr lang="en-GB" sz="12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An apprenticeship combines practical training in a job with studying. There will be a minimum requirement of hours to dedicate to training and studying. </a:t>
            </a:r>
            <a:endParaRPr lang="en-GB" sz="12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A traineeship lasts from six weeks to a year, with most lasting for less than six months. It’s an unpaid skills development programme with a work placement, to prepare you to enter employment or an apprenticeship.</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GB" sz="12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Open Sans" panose="020B0606030504020204" pitchFamily="34" charset="0"/>
                <a:ea typeface="Times New Roman" panose="02020603050405020304" pitchFamily="18" charset="0"/>
              </a:rPr>
              <a:t>More information about school leaving ages in the UK can be found on the government website: gov.uk/know-when-you-can-leave-school</a:t>
            </a:r>
            <a:endParaRPr lang="en-GB" sz="1200" dirty="0">
              <a:effectLst/>
              <a:latin typeface="Times New Roman" panose="02020603050405020304" pitchFamily="18" charset="0"/>
              <a:ea typeface="Times New Roman" panose="02020603050405020304" pitchFamily="18" charset="0"/>
            </a:endParaRP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01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18</a:t>
            </a:fld>
            <a:endParaRPr lang="en-GB"/>
          </a:p>
        </p:txBody>
      </p:sp>
    </p:spTree>
    <p:extLst>
      <p:ext uri="{BB962C8B-B14F-4D97-AF65-F5344CB8AC3E}">
        <p14:creationId xmlns:p14="http://schemas.microsoft.com/office/powerpoint/2010/main" val="383395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leedscitycollege.ac.uk/our-courses/?course_type=apprenticeship-traineeship" TargetMode="External"/><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ncbradford.ac.uk/courses/" TargetMode="External"/><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hyperlink" Target="https://leedscitycollege.ac.uk/a-level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D904B5-1394-4B4B-A977-21BABF946F08}"/>
              </a:ext>
            </a:extLst>
          </p:cNvPr>
          <p:cNvPicPr>
            <a:picLocks noChangeAspect="1"/>
          </p:cNvPicPr>
          <p:nvPr/>
        </p:nvPicPr>
        <p:blipFill>
          <a:blip r:embed="rId2"/>
          <a:stretch>
            <a:fillRect/>
          </a:stretch>
        </p:blipFill>
        <p:spPr>
          <a:xfrm>
            <a:off x="155341" y="1049656"/>
            <a:ext cx="7563732" cy="5558463"/>
          </a:xfrm>
          <a:prstGeom prst="rect">
            <a:avLst/>
          </a:prstGeom>
        </p:spPr>
      </p:pic>
      <p:sp>
        <p:nvSpPr>
          <p:cNvPr id="2" name="Title 1">
            <a:extLst>
              <a:ext uri="{FF2B5EF4-FFF2-40B4-BE49-F238E27FC236}">
                <a16:creationId xmlns:a16="http://schemas.microsoft.com/office/drawing/2014/main" id="{4AF87D86-81CE-5031-4EF9-BC1E02425B78}"/>
              </a:ext>
            </a:extLst>
          </p:cNvPr>
          <p:cNvSpPr>
            <a:spLocks noGrp="1"/>
          </p:cNvSpPr>
          <p:nvPr>
            <p:ph type="title"/>
          </p:nvPr>
        </p:nvSpPr>
        <p:spPr>
          <a:xfrm>
            <a:off x="221442" y="59706"/>
            <a:ext cx="10129189" cy="989950"/>
          </a:xfrm>
        </p:spPr>
        <p:txBody>
          <a:bodyPr>
            <a:normAutofit/>
          </a:bodyPr>
          <a:lstStyle/>
          <a:p>
            <a:r>
              <a:rPr lang="en-GB" b="1" dirty="0">
                <a:solidFill>
                  <a:schemeClr val="bg1"/>
                </a:solidFill>
              </a:rPr>
              <a:t>Y11 VIP Series “Academic Courses”.</a:t>
            </a:r>
            <a:endParaRPr lang="en-GB" dirty="0">
              <a:solidFill>
                <a:schemeClr val="bg1"/>
              </a:solidFill>
            </a:endParaRPr>
          </a:p>
        </p:txBody>
      </p:sp>
      <p:pic>
        <p:nvPicPr>
          <p:cNvPr id="4" name="Picture 3" descr="A black background with white text and icons&#10;&#10;AI-generated content may be incorrect.">
            <a:extLst>
              <a:ext uri="{FF2B5EF4-FFF2-40B4-BE49-F238E27FC236}">
                <a16:creationId xmlns:a16="http://schemas.microsoft.com/office/drawing/2014/main" id="{C54FF549-CF55-4C7D-B7F6-F88F28DBF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134" y="1153731"/>
            <a:ext cx="3443503" cy="2427669"/>
          </a:xfrm>
          <a:prstGeom prst="rect">
            <a:avLst/>
          </a:prstGeom>
        </p:spPr>
      </p:pic>
      <p:sp>
        <p:nvSpPr>
          <p:cNvPr id="5" name="AutoShape 2" descr="Option Overload-- Which Door Should I Walk Through? — Beautiful Upheaval">
            <a:extLst>
              <a:ext uri="{FF2B5EF4-FFF2-40B4-BE49-F238E27FC236}">
                <a16:creationId xmlns:a16="http://schemas.microsoft.com/office/drawing/2014/main" id="{566DFC51-418D-0F5C-92DF-A5C309CD77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a:extLst>
              <a:ext uri="{FF2B5EF4-FFF2-40B4-BE49-F238E27FC236}">
                <a16:creationId xmlns:a16="http://schemas.microsoft.com/office/drawing/2014/main" id="{AF54934B-BBF8-5AFA-E6E1-6B4BB2E69D3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Unifrog landing page | Times Higher ...">
            <a:extLst>
              <a:ext uri="{FF2B5EF4-FFF2-40B4-BE49-F238E27FC236}">
                <a16:creationId xmlns:a16="http://schemas.microsoft.com/office/drawing/2014/main" id="{269C3834-AE99-479B-AEF7-7959A5530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7134" y="5417494"/>
            <a:ext cx="38195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1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4E2FD-7F8A-AFDA-F584-96733CBC6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34BEE-F0DE-EB64-99E3-355766C4366D}"/>
              </a:ext>
            </a:extLst>
          </p:cNvPr>
          <p:cNvSpPr>
            <a:spLocks noGrp="1"/>
          </p:cNvSpPr>
          <p:nvPr>
            <p:ph type="title"/>
          </p:nvPr>
        </p:nvSpPr>
        <p:spPr>
          <a:xfrm>
            <a:off x="875907" y="12314"/>
            <a:ext cx="10515600" cy="1325563"/>
          </a:xfrm>
        </p:spPr>
        <p:txBody>
          <a:bodyPr/>
          <a:lstStyle/>
          <a:p>
            <a:r>
              <a:rPr lang="en-GB" b="1" dirty="0"/>
              <a:t>True or False?</a:t>
            </a:r>
          </a:p>
        </p:txBody>
      </p:sp>
      <p:sp>
        <p:nvSpPr>
          <p:cNvPr id="3" name="Content Placeholder 2">
            <a:extLst>
              <a:ext uri="{FF2B5EF4-FFF2-40B4-BE49-F238E27FC236}">
                <a16:creationId xmlns:a16="http://schemas.microsoft.com/office/drawing/2014/main" id="{98C6F833-7CB9-C664-967A-82B153059127}"/>
              </a:ext>
            </a:extLst>
          </p:cNvPr>
          <p:cNvSpPr>
            <a:spLocks noGrp="1"/>
          </p:cNvSpPr>
          <p:nvPr>
            <p:ph idx="1"/>
          </p:nvPr>
        </p:nvSpPr>
        <p:spPr>
          <a:xfrm>
            <a:off x="1046548" y="1333922"/>
            <a:ext cx="10515600" cy="658495"/>
          </a:xfrm>
        </p:spPr>
        <p:txBody>
          <a:bodyPr>
            <a:normAutofit/>
          </a:bodyPr>
          <a:lstStyle/>
          <a:p>
            <a:pPr marL="0" indent="0">
              <a:buNone/>
            </a:pPr>
            <a:r>
              <a:rPr lang="en-GB" dirty="0"/>
              <a:t>Universities and Employers do not care which A-levels you study</a:t>
            </a:r>
          </a:p>
        </p:txBody>
      </p:sp>
      <p:sp>
        <p:nvSpPr>
          <p:cNvPr id="4" name="Rectangle 3">
            <a:extLst>
              <a:ext uri="{FF2B5EF4-FFF2-40B4-BE49-F238E27FC236}">
                <a16:creationId xmlns:a16="http://schemas.microsoft.com/office/drawing/2014/main" id="{64FDD8A6-EC76-AB1E-124D-1937513E75D0}"/>
              </a:ext>
            </a:extLst>
          </p:cNvPr>
          <p:cNvSpPr/>
          <p:nvPr/>
        </p:nvSpPr>
        <p:spPr>
          <a:xfrm>
            <a:off x="1046548" y="2193925"/>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A16DC4E9-F10D-A7BC-F336-D01F02C02BF1}"/>
              </a:ext>
            </a:extLst>
          </p:cNvPr>
          <p:cNvSpPr/>
          <p:nvPr/>
        </p:nvSpPr>
        <p:spPr>
          <a:xfrm>
            <a:off x="7990520" y="2193925"/>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F9032288-64D2-E5AD-B405-5A6116475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668" y="2281567"/>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73A2807-52A0-0C20-D45A-036087861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518431" cy="1518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E77973-981B-93FE-FD1A-9F32F81CEEAF}"/>
              </a:ext>
            </a:extLst>
          </p:cNvPr>
          <p:cNvSpPr txBox="1"/>
          <p:nvPr/>
        </p:nvSpPr>
        <p:spPr>
          <a:xfrm>
            <a:off x="714218" y="4554582"/>
            <a:ext cx="11180260" cy="1938992"/>
          </a:xfrm>
          <a:prstGeom prst="rect">
            <a:avLst/>
          </a:prstGeom>
          <a:noFill/>
        </p:spPr>
        <p:txBody>
          <a:bodyPr wrap="square">
            <a:spAutoFit/>
          </a:bodyPr>
          <a:lstStyle/>
          <a:p>
            <a:r>
              <a:rPr lang="en-GB" sz="2000" dirty="0">
                <a:solidFill>
                  <a:srgbClr val="FF0000"/>
                </a:solidFill>
              </a:rPr>
              <a:t>If you have a career path in mind, it’s important to check university entry requirements before applying as some universities require specific A levels. For example, if you want to apply for a science degree, a university will typically expect to see a science A level among your grades. </a:t>
            </a:r>
          </a:p>
          <a:p>
            <a:r>
              <a:rPr lang="en-GB" sz="2000" dirty="0">
                <a:solidFill>
                  <a:srgbClr val="FF0000"/>
                </a:solidFill>
              </a:rPr>
              <a:t>However, you might not know what career path you want to follow and that’s okay too. If you’re not yet sure about your university plans, it’s best to keep your options open by choosing a range of A-level subjects that play to your strengths and you enjoy studying</a:t>
            </a:r>
          </a:p>
        </p:txBody>
      </p:sp>
    </p:spTree>
    <p:extLst>
      <p:ext uri="{BB962C8B-B14F-4D97-AF65-F5344CB8AC3E}">
        <p14:creationId xmlns:p14="http://schemas.microsoft.com/office/powerpoint/2010/main" val="295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3E1D4-3B1A-FD76-7286-E25C1F322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234DC-637A-F2AD-837A-284B3EA506B4}"/>
              </a:ext>
            </a:extLst>
          </p:cNvPr>
          <p:cNvSpPr>
            <a:spLocks noGrp="1"/>
          </p:cNvSpPr>
          <p:nvPr>
            <p:ph type="title"/>
          </p:nvPr>
        </p:nvSpPr>
        <p:spPr>
          <a:xfrm>
            <a:off x="875907" y="12314"/>
            <a:ext cx="10515600" cy="1325563"/>
          </a:xfrm>
        </p:spPr>
        <p:txBody>
          <a:bodyPr/>
          <a:lstStyle/>
          <a:p>
            <a:r>
              <a:rPr lang="en-GB" b="1" dirty="0"/>
              <a:t>True or False?</a:t>
            </a:r>
          </a:p>
        </p:txBody>
      </p:sp>
      <p:sp>
        <p:nvSpPr>
          <p:cNvPr id="3" name="Content Placeholder 2">
            <a:extLst>
              <a:ext uri="{FF2B5EF4-FFF2-40B4-BE49-F238E27FC236}">
                <a16:creationId xmlns:a16="http://schemas.microsoft.com/office/drawing/2014/main" id="{F3F33282-F34A-D4E2-AFD9-744A99BC4368}"/>
              </a:ext>
            </a:extLst>
          </p:cNvPr>
          <p:cNvSpPr>
            <a:spLocks noGrp="1"/>
          </p:cNvSpPr>
          <p:nvPr>
            <p:ph idx="1"/>
          </p:nvPr>
        </p:nvSpPr>
        <p:spPr>
          <a:xfrm>
            <a:off x="1034199" y="1225781"/>
            <a:ext cx="10515600" cy="658495"/>
          </a:xfrm>
        </p:spPr>
        <p:txBody>
          <a:bodyPr>
            <a:normAutofit/>
          </a:bodyPr>
          <a:lstStyle/>
          <a:p>
            <a:pPr marL="0" indent="0">
              <a:buNone/>
            </a:pPr>
            <a:r>
              <a:rPr lang="en-GB" dirty="0"/>
              <a:t>I can do A-levels without GCSE’s</a:t>
            </a:r>
          </a:p>
        </p:txBody>
      </p:sp>
      <p:sp>
        <p:nvSpPr>
          <p:cNvPr id="4" name="Rectangle 3">
            <a:extLst>
              <a:ext uri="{FF2B5EF4-FFF2-40B4-BE49-F238E27FC236}">
                <a16:creationId xmlns:a16="http://schemas.microsoft.com/office/drawing/2014/main" id="{2D1E2E94-7538-7C2F-5566-2BD7A0CF3441}"/>
              </a:ext>
            </a:extLst>
          </p:cNvPr>
          <p:cNvSpPr/>
          <p:nvPr/>
        </p:nvSpPr>
        <p:spPr>
          <a:xfrm>
            <a:off x="1046548" y="2193925"/>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670FF97D-BDC4-C3B4-D7A1-5678DD689926}"/>
              </a:ext>
            </a:extLst>
          </p:cNvPr>
          <p:cNvSpPr/>
          <p:nvPr/>
        </p:nvSpPr>
        <p:spPr>
          <a:xfrm>
            <a:off x="7990520" y="2193925"/>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0BDFF7B9-D591-FFA9-7374-FEEC91203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141" y="2140094"/>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0F06577-534D-76B9-BE50-6AFFA47F5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518431" cy="1518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EA450F-C278-9D76-7160-9D211860A69B}"/>
              </a:ext>
            </a:extLst>
          </p:cNvPr>
          <p:cNvSpPr txBox="1"/>
          <p:nvPr/>
        </p:nvSpPr>
        <p:spPr>
          <a:xfrm>
            <a:off x="714218" y="4422607"/>
            <a:ext cx="11180260" cy="2308324"/>
          </a:xfrm>
          <a:prstGeom prst="rect">
            <a:avLst/>
          </a:prstGeom>
          <a:noFill/>
        </p:spPr>
        <p:txBody>
          <a:bodyPr wrap="square">
            <a:spAutoFit/>
          </a:bodyPr>
          <a:lstStyle/>
          <a:p>
            <a:r>
              <a:rPr lang="en-GB" sz="2400" dirty="0">
                <a:solidFill>
                  <a:srgbClr val="FF0000"/>
                </a:solidFill>
              </a:rPr>
              <a:t>In order to study A levels, you will need five GCSEs graded 9-4, including English and Maths (or equivalent) and three additional GCSE qualifications at grade 9-4 or BTEC equivalents. Grade 4 is equivalent to a grade C. Some providers may also ask that for an A-level you are choosing, you achieve a 5 or a 6 in the GCSE for the same subject. It is important to check entrance requirements. This is sensible as if I am wanting to do Art at A-level, I would find this difficult if I had not achieved a high standard 6+ at GCSE level.</a:t>
            </a:r>
            <a:endParaRPr lang="en-GB" sz="2800" dirty="0">
              <a:solidFill>
                <a:srgbClr val="FF0000"/>
              </a:solidFill>
            </a:endParaRPr>
          </a:p>
        </p:txBody>
      </p:sp>
    </p:spTree>
    <p:extLst>
      <p:ext uri="{BB962C8B-B14F-4D97-AF65-F5344CB8AC3E}">
        <p14:creationId xmlns:p14="http://schemas.microsoft.com/office/powerpoint/2010/main" val="18412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1E994-E18D-36B7-773F-BEE35A06A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A14BD-BB7F-4C9B-0BC4-4A94E8369835}"/>
              </a:ext>
            </a:extLst>
          </p:cNvPr>
          <p:cNvSpPr>
            <a:spLocks noGrp="1"/>
          </p:cNvSpPr>
          <p:nvPr>
            <p:ph type="title"/>
          </p:nvPr>
        </p:nvSpPr>
        <p:spPr>
          <a:xfrm>
            <a:off x="875907" y="12314"/>
            <a:ext cx="10515600" cy="1325563"/>
          </a:xfrm>
        </p:spPr>
        <p:txBody>
          <a:bodyPr/>
          <a:lstStyle/>
          <a:p>
            <a:r>
              <a:rPr lang="en-GB" b="1" dirty="0"/>
              <a:t>True or False?</a:t>
            </a:r>
          </a:p>
        </p:txBody>
      </p:sp>
      <p:sp>
        <p:nvSpPr>
          <p:cNvPr id="3" name="Content Placeholder 2">
            <a:extLst>
              <a:ext uri="{FF2B5EF4-FFF2-40B4-BE49-F238E27FC236}">
                <a16:creationId xmlns:a16="http://schemas.microsoft.com/office/drawing/2014/main" id="{F8736E43-0D69-E76C-FECA-39EC940FA151}"/>
              </a:ext>
            </a:extLst>
          </p:cNvPr>
          <p:cNvSpPr>
            <a:spLocks noGrp="1"/>
          </p:cNvSpPr>
          <p:nvPr>
            <p:ph idx="1"/>
          </p:nvPr>
        </p:nvSpPr>
        <p:spPr>
          <a:xfrm>
            <a:off x="1034199" y="1225781"/>
            <a:ext cx="10515600" cy="658495"/>
          </a:xfrm>
        </p:spPr>
        <p:txBody>
          <a:bodyPr>
            <a:normAutofit/>
          </a:bodyPr>
          <a:lstStyle/>
          <a:p>
            <a:pPr marL="0" indent="0">
              <a:buNone/>
            </a:pPr>
            <a:r>
              <a:rPr lang="en-GB" dirty="0"/>
              <a:t>A-levels give you many options at the end of Year 13.</a:t>
            </a:r>
          </a:p>
        </p:txBody>
      </p:sp>
      <p:sp>
        <p:nvSpPr>
          <p:cNvPr id="4" name="Rectangle 3">
            <a:extLst>
              <a:ext uri="{FF2B5EF4-FFF2-40B4-BE49-F238E27FC236}">
                <a16:creationId xmlns:a16="http://schemas.microsoft.com/office/drawing/2014/main" id="{17EF35F5-423F-3342-D166-FBD8112EF5E2}"/>
              </a:ext>
            </a:extLst>
          </p:cNvPr>
          <p:cNvSpPr/>
          <p:nvPr/>
        </p:nvSpPr>
        <p:spPr>
          <a:xfrm>
            <a:off x="1046548" y="2193925"/>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41E21A01-E643-E6B4-90EE-C25BBC817BF1}"/>
              </a:ext>
            </a:extLst>
          </p:cNvPr>
          <p:cNvSpPr/>
          <p:nvPr/>
        </p:nvSpPr>
        <p:spPr>
          <a:xfrm>
            <a:off x="7990520" y="2193925"/>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7" name="Picture 2">
            <a:extLst>
              <a:ext uri="{FF2B5EF4-FFF2-40B4-BE49-F238E27FC236}">
                <a16:creationId xmlns:a16="http://schemas.microsoft.com/office/drawing/2014/main" id="{581DE1AB-27B5-F3E0-F53B-71B4F40E2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660" y="-70643"/>
            <a:ext cx="1518431" cy="1518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C24669F-F2EB-5B9F-6E1F-035D67F09C64}"/>
              </a:ext>
            </a:extLst>
          </p:cNvPr>
          <p:cNvSpPr txBox="1"/>
          <p:nvPr/>
        </p:nvSpPr>
        <p:spPr>
          <a:xfrm>
            <a:off x="714218" y="4422607"/>
            <a:ext cx="11180260" cy="2246769"/>
          </a:xfrm>
          <a:prstGeom prst="rect">
            <a:avLst/>
          </a:prstGeom>
          <a:noFill/>
        </p:spPr>
        <p:txBody>
          <a:bodyPr wrap="square">
            <a:spAutoFit/>
          </a:bodyPr>
          <a:lstStyle/>
          <a:p>
            <a:r>
              <a:rPr lang="en-GB" sz="2000" dirty="0">
                <a:solidFill>
                  <a:srgbClr val="FF0000"/>
                </a:solidFill>
              </a:rPr>
              <a:t>A-levels are recognised as a valuable qualification and a good measure of Academic ability. You will end Year 13 more mature and with useful knowledge and skills. So therefore many students go on to higher education after studying A levels, but others choose to do an </a:t>
            </a:r>
            <a:r>
              <a:rPr lang="en-GB" sz="2000" b="1" dirty="0">
                <a:solidFill>
                  <a:srgbClr val="FF0000"/>
                </a:solidFill>
                <a:hlinkClick r:id="rId3">
                  <a:extLst>
                    <a:ext uri="{A12FA001-AC4F-418D-AE19-62706E023703}">
                      <ahyp:hlinkClr xmlns:ahyp="http://schemas.microsoft.com/office/drawing/2018/hyperlinkcolor" val="tx"/>
                    </a:ext>
                  </a:extLst>
                </a:hlinkClick>
              </a:rPr>
              <a:t>apprenticeship</a:t>
            </a:r>
            <a:r>
              <a:rPr lang="en-GB" sz="2000" b="1" dirty="0">
                <a:solidFill>
                  <a:srgbClr val="FF0000"/>
                </a:solidFill>
              </a:rPr>
              <a:t> </a:t>
            </a:r>
            <a:r>
              <a:rPr lang="en-GB" sz="2000" dirty="0">
                <a:solidFill>
                  <a:srgbClr val="FF0000"/>
                </a:solidFill>
              </a:rPr>
              <a:t>or enter employment. </a:t>
            </a:r>
          </a:p>
          <a:p>
            <a:endParaRPr lang="en-GB" sz="2000" dirty="0">
              <a:solidFill>
                <a:srgbClr val="FF0000"/>
              </a:solidFill>
            </a:endParaRPr>
          </a:p>
          <a:p>
            <a:r>
              <a:rPr lang="en-GB" sz="2000" dirty="0">
                <a:solidFill>
                  <a:srgbClr val="FF0000"/>
                </a:solidFill>
              </a:rPr>
              <a:t>The good news is that there are a range of careers that don’t require a degree or higher education. In fact, many sectors even train you from within the career, like the police, civil service, construction, hospitality industry or professions like dental hygienists, pharmacy technicians and administrators. </a:t>
            </a:r>
            <a:endParaRPr lang="en-GB" sz="3200" dirty="0">
              <a:solidFill>
                <a:srgbClr val="FF0000"/>
              </a:solidFill>
            </a:endParaRPr>
          </a:p>
        </p:txBody>
      </p:sp>
      <p:pic>
        <p:nvPicPr>
          <p:cNvPr id="8" name="Picture 4" descr="Image result for tick icon">
            <a:extLst>
              <a:ext uri="{FF2B5EF4-FFF2-40B4-BE49-F238E27FC236}">
                <a16:creationId xmlns:a16="http://schemas.microsoft.com/office/drawing/2014/main" id="{8CE16664-B490-F19A-CC6E-EA3F7E7C2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595" y="1992445"/>
            <a:ext cx="2577810" cy="257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3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0AE37-04F1-B29B-57F9-B78C7DAB5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5DF5D-3C82-0109-BE53-4F52D7E23AD6}"/>
              </a:ext>
            </a:extLst>
          </p:cNvPr>
          <p:cNvSpPr>
            <a:spLocks noGrp="1"/>
          </p:cNvSpPr>
          <p:nvPr>
            <p:ph type="title"/>
          </p:nvPr>
        </p:nvSpPr>
        <p:spPr>
          <a:xfrm>
            <a:off x="875907" y="12314"/>
            <a:ext cx="10515600" cy="1325563"/>
          </a:xfrm>
        </p:spPr>
        <p:txBody>
          <a:bodyPr/>
          <a:lstStyle/>
          <a:p>
            <a:r>
              <a:rPr lang="en-GB" b="1" dirty="0"/>
              <a:t>True or False?</a:t>
            </a:r>
          </a:p>
        </p:txBody>
      </p:sp>
      <p:sp>
        <p:nvSpPr>
          <p:cNvPr id="3" name="Content Placeholder 2">
            <a:extLst>
              <a:ext uri="{FF2B5EF4-FFF2-40B4-BE49-F238E27FC236}">
                <a16:creationId xmlns:a16="http://schemas.microsoft.com/office/drawing/2014/main" id="{20A89A4B-474E-4FBC-4019-CED0BDA6B196}"/>
              </a:ext>
            </a:extLst>
          </p:cNvPr>
          <p:cNvSpPr>
            <a:spLocks noGrp="1"/>
          </p:cNvSpPr>
          <p:nvPr>
            <p:ph idx="1"/>
          </p:nvPr>
        </p:nvSpPr>
        <p:spPr>
          <a:xfrm>
            <a:off x="1034199" y="1225781"/>
            <a:ext cx="10515600" cy="658495"/>
          </a:xfrm>
        </p:spPr>
        <p:txBody>
          <a:bodyPr>
            <a:normAutofit/>
          </a:bodyPr>
          <a:lstStyle/>
          <a:p>
            <a:pPr marL="0" indent="0">
              <a:buNone/>
            </a:pPr>
            <a:r>
              <a:rPr lang="en-GB" dirty="0"/>
              <a:t>A-levels cannot be combined with other subjects</a:t>
            </a:r>
          </a:p>
        </p:txBody>
      </p:sp>
      <p:sp>
        <p:nvSpPr>
          <p:cNvPr id="4" name="Rectangle 3">
            <a:extLst>
              <a:ext uri="{FF2B5EF4-FFF2-40B4-BE49-F238E27FC236}">
                <a16:creationId xmlns:a16="http://schemas.microsoft.com/office/drawing/2014/main" id="{8E22D363-53F5-88FC-63D5-3FEF8441517E}"/>
              </a:ext>
            </a:extLst>
          </p:cNvPr>
          <p:cNvSpPr/>
          <p:nvPr/>
        </p:nvSpPr>
        <p:spPr>
          <a:xfrm>
            <a:off x="1046548" y="2193925"/>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0621D7C6-2EE0-E764-DA6A-7C711A057AB4}"/>
              </a:ext>
            </a:extLst>
          </p:cNvPr>
          <p:cNvSpPr/>
          <p:nvPr/>
        </p:nvSpPr>
        <p:spPr>
          <a:xfrm>
            <a:off x="7990520" y="2193925"/>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7" name="Picture 2">
            <a:extLst>
              <a:ext uri="{FF2B5EF4-FFF2-40B4-BE49-F238E27FC236}">
                <a16:creationId xmlns:a16="http://schemas.microsoft.com/office/drawing/2014/main" id="{EA2431DC-410D-D3D9-73A5-7B5E9E211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660" y="-70643"/>
            <a:ext cx="1518431" cy="1518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E04C5CE-54A9-A752-81DD-31F605D57BCB}"/>
              </a:ext>
            </a:extLst>
          </p:cNvPr>
          <p:cNvSpPr txBox="1"/>
          <p:nvPr/>
        </p:nvSpPr>
        <p:spPr>
          <a:xfrm>
            <a:off x="701869" y="4704388"/>
            <a:ext cx="11180260" cy="1015663"/>
          </a:xfrm>
          <a:prstGeom prst="rect">
            <a:avLst/>
          </a:prstGeom>
          <a:noFill/>
        </p:spPr>
        <p:txBody>
          <a:bodyPr wrap="square">
            <a:spAutoFit/>
          </a:bodyPr>
          <a:lstStyle/>
          <a:p>
            <a:r>
              <a:rPr lang="en-GB" sz="2000" dirty="0">
                <a:solidFill>
                  <a:srgbClr val="FF0000"/>
                </a:solidFill>
              </a:rPr>
              <a:t>Many Sixth Forms and Colleges allow hybrid courses, where you can combine 1 or 2 A-levels with other courses. These courses are normally vocational courses like L3 Applied BTEC and Diploma courses. You will combine your UCAS points from all your Hybrid courses to access University courses.</a:t>
            </a:r>
            <a:endParaRPr lang="en-GB" sz="3200" dirty="0">
              <a:solidFill>
                <a:srgbClr val="FF0000"/>
              </a:solidFill>
            </a:endParaRPr>
          </a:p>
        </p:txBody>
      </p:sp>
      <p:pic>
        <p:nvPicPr>
          <p:cNvPr id="8" name="Picture 4" descr="Image result for tick icon">
            <a:extLst>
              <a:ext uri="{FF2B5EF4-FFF2-40B4-BE49-F238E27FC236}">
                <a16:creationId xmlns:a16="http://schemas.microsoft.com/office/drawing/2014/main" id="{67022D13-C6BD-2F58-A732-E0E9CB98C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4127" y="2140094"/>
            <a:ext cx="2577810" cy="257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9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4BE87-ABED-C408-55D0-A14075DE8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779EF-94CB-EAA1-7102-7F768114F311}"/>
              </a:ext>
            </a:extLst>
          </p:cNvPr>
          <p:cNvSpPr>
            <a:spLocks noGrp="1"/>
          </p:cNvSpPr>
          <p:nvPr>
            <p:ph type="title"/>
          </p:nvPr>
        </p:nvSpPr>
        <p:spPr>
          <a:xfrm>
            <a:off x="875907" y="12314"/>
            <a:ext cx="10515600" cy="1325563"/>
          </a:xfrm>
        </p:spPr>
        <p:txBody>
          <a:bodyPr/>
          <a:lstStyle/>
          <a:p>
            <a:r>
              <a:rPr lang="en-GB" b="1" dirty="0"/>
              <a:t>True or False?</a:t>
            </a:r>
          </a:p>
        </p:txBody>
      </p:sp>
      <p:sp>
        <p:nvSpPr>
          <p:cNvPr id="3" name="Content Placeholder 2">
            <a:extLst>
              <a:ext uri="{FF2B5EF4-FFF2-40B4-BE49-F238E27FC236}">
                <a16:creationId xmlns:a16="http://schemas.microsoft.com/office/drawing/2014/main" id="{DCCE8835-2D84-041D-F6F2-E244ADC14594}"/>
              </a:ext>
            </a:extLst>
          </p:cNvPr>
          <p:cNvSpPr>
            <a:spLocks noGrp="1"/>
          </p:cNvSpPr>
          <p:nvPr>
            <p:ph idx="1"/>
          </p:nvPr>
        </p:nvSpPr>
        <p:spPr>
          <a:xfrm>
            <a:off x="1034199" y="1225781"/>
            <a:ext cx="10515600" cy="658495"/>
          </a:xfrm>
        </p:spPr>
        <p:txBody>
          <a:bodyPr>
            <a:normAutofit/>
          </a:bodyPr>
          <a:lstStyle/>
          <a:p>
            <a:pPr marL="0" indent="0">
              <a:buNone/>
            </a:pPr>
            <a:r>
              <a:rPr lang="en-GB" dirty="0"/>
              <a:t>There are only a few different A-level courses available.</a:t>
            </a:r>
          </a:p>
        </p:txBody>
      </p:sp>
      <p:sp>
        <p:nvSpPr>
          <p:cNvPr id="4" name="Rectangle 3">
            <a:extLst>
              <a:ext uri="{FF2B5EF4-FFF2-40B4-BE49-F238E27FC236}">
                <a16:creationId xmlns:a16="http://schemas.microsoft.com/office/drawing/2014/main" id="{92C11EEC-A98D-D23B-8D5C-143AC8EC359F}"/>
              </a:ext>
            </a:extLst>
          </p:cNvPr>
          <p:cNvSpPr/>
          <p:nvPr/>
        </p:nvSpPr>
        <p:spPr>
          <a:xfrm>
            <a:off x="1046548" y="2193925"/>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4AA64D0C-2822-E649-C5DB-0B6A7F44FC06}"/>
              </a:ext>
            </a:extLst>
          </p:cNvPr>
          <p:cNvSpPr/>
          <p:nvPr/>
        </p:nvSpPr>
        <p:spPr>
          <a:xfrm>
            <a:off x="7990520" y="2193925"/>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7" name="Picture 2">
            <a:extLst>
              <a:ext uri="{FF2B5EF4-FFF2-40B4-BE49-F238E27FC236}">
                <a16:creationId xmlns:a16="http://schemas.microsoft.com/office/drawing/2014/main" id="{547EC7CC-57E0-AC31-0703-64A20097F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660" y="-70643"/>
            <a:ext cx="1518431" cy="1518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C44DA62-8E6F-210B-5ED0-5B5F1EB47C75}"/>
              </a:ext>
            </a:extLst>
          </p:cNvPr>
          <p:cNvSpPr txBox="1"/>
          <p:nvPr/>
        </p:nvSpPr>
        <p:spPr>
          <a:xfrm>
            <a:off x="701869" y="4704388"/>
            <a:ext cx="11180260" cy="1631216"/>
          </a:xfrm>
          <a:prstGeom prst="rect">
            <a:avLst/>
          </a:prstGeom>
          <a:noFill/>
        </p:spPr>
        <p:txBody>
          <a:bodyPr wrap="square">
            <a:spAutoFit/>
          </a:bodyPr>
          <a:lstStyle/>
          <a:p>
            <a:r>
              <a:rPr lang="en-GB" sz="2000" dirty="0">
                <a:solidFill>
                  <a:srgbClr val="FF0000"/>
                </a:solidFill>
              </a:rPr>
              <a:t>There are 85 different A-levels available but most Sixth Forms and College offer a much smaller selection. For example, check out the subjects at:</a:t>
            </a:r>
          </a:p>
          <a:p>
            <a:endParaRPr lang="en-GB" sz="2000" dirty="0">
              <a:solidFill>
                <a:srgbClr val="FF0000"/>
              </a:solidFill>
            </a:endParaRPr>
          </a:p>
          <a:p>
            <a:r>
              <a:rPr lang="en-GB" sz="2000" dirty="0">
                <a:solidFill>
                  <a:srgbClr val="FF0000"/>
                </a:solidFill>
              </a:rPr>
              <a:t>New College Bradford – </a:t>
            </a:r>
            <a:r>
              <a:rPr lang="en-GB" sz="2000" dirty="0">
                <a:solidFill>
                  <a:srgbClr val="FF0000"/>
                </a:solidFill>
                <a:hlinkClick r:id="rId3"/>
              </a:rPr>
              <a:t>Link</a:t>
            </a:r>
            <a:endParaRPr lang="en-GB" sz="2000" dirty="0">
              <a:solidFill>
                <a:srgbClr val="FF0000"/>
              </a:solidFill>
            </a:endParaRPr>
          </a:p>
          <a:p>
            <a:r>
              <a:rPr lang="en-GB" sz="2000" dirty="0">
                <a:solidFill>
                  <a:srgbClr val="FF0000"/>
                </a:solidFill>
              </a:rPr>
              <a:t>Leeds City College - </a:t>
            </a:r>
            <a:r>
              <a:rPr lang="en-GB" sz="2000" dirty="0">
                <a:solidFill>
                  <a:srgbClr val="FF0000"/>
                </a:solidFill>
                <a:hlinkClick r:id="rId4"/>
              </a:rPr>
              <a:t>Link</a:t>
            </a:r>
            <a:endParaRPr lang="en-GB" sz="2000" dirty="0">
              <a:solidFill>
                <a:srgbClr val="FF0000"/>
              </a:solidFill>
            </a:endParaRPr>
          </a:p>
        </p:txBody>
      </p:sp>
      <p:pic>
        <p:nvPicPr>
          <p:cNvPr id="8" name="Picture 4" descr="Image result for tick icon">
            <a:extLst>
              <a:ext uri="{FF2B5EF4-FFF2-40B4-BE49-F238E27FC236}">
                <a16:creationId xmlns:a16="http://schemas.microsoft.com/office/drawing/2014/main" id="{7EA1793B-239A-76D4-D388-150660C2EF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4127" y="2140094"/>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Levels Curriculum: A Professional Overview | 21K School">
            <a:extLst>
              <a:ext uri="{FF2B5EF4-FFF2-40B4-BE49-F238E27FC236}">
                <a16:creationId xmlns:a16="http://schemas.microsoft.com/office/drawing/2014/main" id="{0A433CC9-EE32-9366-9400-9DE10F1078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1789" y="3429412"/>
            <a:ext cx="6900211" cy="345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56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B1ED-F7C4-6120-10CD-E7A2A51E37E4}"/>
              </a:ext>
            </a:extLst>
          </p:cNvPr>
          <p:cNvSpPr>
            <a:spLocks noGrp="1"/>
          </p:cNvSpPr>
          <p:nvPr>
            <p:ph type="title"/>
          </p:nvPr>
        </p:nvSpPr>
        <p:spPr/>
        <p:txBody>
          <a:bodyPr/>
          <a:lstStyle/>
          <a:p>
            <a:r>
              <a:rPr lang="en-GB" dirty="0"/>
              <a:t>Case Study</a:t>
            </a:r>
          </a:p>
        </p:txBody>
      </p:sp>
      <p:sp>
        <p:nvSpPr>
          <p:cNvPr id="3" name="Content Placeholder 2">
            <a:extLst>
              <a:ext uri="{FF2B5EF4-FFF2-40B4-BE49-F238E27FC236}">
                <a16:creationId xmlns:a16="http://schemas.microsoft.com/office/drawing/2014/main" id="{F00D591B-3BD4-EDEB-104F-2A842C44C68D}"/>
              </a:ext>
            </a:extLst>
          </p:cNvPr>
          <p:cNvSpPr>
            <a:spLocks noGrp="1"/>
          </p:cNvSpPr>
          <p:nvPr>
            <p:ph idx="1"/>
          </p:nvPr>
        </p:nvSpPr>
        <p:spPr>
          <a:xfrm>
            <a:off x="838200" y="1825625"/>
            <a:ext cx="10515600" cy="1325563"/>
          </a:xfrm>
        </p:spPr>
        <p:txBody>
          <a:bodyPr/>
          <a:lstStyle/>
          <a:p>
            <a:pPr marL="0" indent="0">
              <a:buNone/>
            </a:pPr>
            <a:r>
              <a:rPr lang="en-GB" dirty="0"/>
              <a:t>Harlow is wanting to study medicine at University. The A-level subjects being considered are Biology, Mathematics and History. Is this a sensible choice?</a:t>
            </a:r>
          </a:p>
        </p:txBody>
      </p:sp>
      <p:sp>
        <p:nvSpPr>
          <p:cNvPr id="4" name="Content Placeholder 2">
            <a:extLst>
              <a:ext uri="{FF2B5EF4-FFF2-40B4-BE49-F238E27FC236}">
                <a16:creationId xmlns:a16="http://schemas.microsoft.com/office/drawing/2014/main" id="{85811F4D-8096-594D-C409-06F9BC4AFAD1}"/>
              </a:ext>
            </a:extLst>
          </p:cNvPr>
          <p:cNvSpPr txBox="1">
            <a:spLocks/>
          </p:cNvSpPr>
          <p:nvPr/>
        </p:nvSpPr>
        <p:spPr>
          <a:xfrm>
            <a:off x="838200" y="3637143"/>
            <a:ext cx="10515600" cy="2546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FF0000"/>
                </a:solidFill>
              </a:rPr>
              <a:t>Harlow</a:t>
            </a:r>
            <a:r>
              <a:rPr lang="en-GB" dirty="0"/>
              <a:t> </a:t>
            </a:r>
            <a:r>
              <a:rPr lang="en-GB" dirty="0">
                <a:solidFill>
                  <a:srgbClr val="FF0000"/>
                </a:solidFill>
              </a:rPr>
              <a:t>will struggle to get into many Medical Schools, especially at Russell group Universities who frequently see Chemistry as a must have A-level with any two from Mathematics, Physics or Biology. However, there are always exceptions, and it is important to gain as much advice as possible from your College or Sixth Form before deciding your A-level subjects.</a:t>
            </a:r>
          </a:p>
        </p:txBody>
      </p:sp>
      <p:pic>
        <p:nvPicPr>
          <p:cNvPr id="5" name="Picture 2">
            <a:extLst>
              <a:ext uri="{FF2B5EF4-FFF2-40B4-BE49-F238E27FC236}">
                <a16:creationId xmlns:a16="http://schemas.microsoft.com/office/drawing/2014/main" id="{19F61500-9060-80C3-A7DF-813904B25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660" y="-70643"/>
            <a:ext cx="1518431" cy="151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28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3A57-92EF-888E-FB3F-7A3A67134161}"/>
              </a:ext>
            </a:extLst>
          </p:cNvPr>
          <p:cNvSpPr>
            <a:spLocks noGrp="1"/>
          </p:cNvSpPr>
          <p:nvPr>
            <p:ph type="title"/>
          </p:nvPr>
        </p:nvSpPr>
        <p:spPr/>
        <p:txBody>
          <a:bodyPr/>
          <a:lstStyle/>
          <a:p>
            <a:r>
              <a:rPr lang="en-GB" b="1" dirty="0"/>
              <a:t>Further work</a:t>
            </a:r>
          </a:p>
        </p:txBody>
      </p:sp>
      <p:sp>
        <p:nvSpPr>
          <p:cNvPr id="3" name="Content Placeholder 2">
            <a:extLst>
              <a:ext uri="{FF2B5EF4-FFF2-40B4-BE49-F238E27FC236}">
                <a16:creationId xmlns:a16="http://schemas.microsoft.com/office/drawing/2014/main" id="{FC68E073-49CE-5D42-0B11-DC8E568D3F39}"/>
              </a:ext>
            </a:extLst>
          </p:cNvPr>
          <p:cNvSpPr>
            <a:spLocks noGrp="1"/>
          </p:cNvSpPr>
          <p:nvPr>
            <p:ph idx="1"/>
          </p:nvPr>
        </p:nvSpPr>
        <p:spPr>
          <a:xfrm>
            <a:off x="838200" y="1825625"/>
            <a:ext cx="10515600" cy="2963191"/>
          </a:xfrm>
        </p:spPr>
        <p:txBody>
          <a:bodyPr/>
          <a:lstStyle/>
          <a:p>
            <a:pPr marL="0" indent="0">
              <a:buNone/>
            </a:pPr>
            <a:r>
              <a:rPr lang="en-GB" b="1" dirty="0">
                <a:solidFill>
                  <a:srgbClr val="00B050"/>
                </a:solidFill>
              </a:rPr>
              <a:t>Research three A-level subject and look at a number of key areas:</a:t>
            </a:r>
          </a:p>
          <a:p>
            <a:pPr marL="514350" indent="-514350">
              <a:buAutoNum type="arabicPeriod"/>
            </a:pPr>
            <a:r>
              <a:rPr lang="en-GB" b="1" dirty="0">
                <a:solidFill>
                  <a:srgbClr val="00B050"/>
                </a:solidFill>
              </a:rPr>
              <a:t>What you study?</a:t>
            </a:r>
          </a:p>
          <a:p>
            <a:pPr marL="514350" indent="-514350">
              <a:buAutoNum type="arabicPeriod"/>
            </a:pPr>
            <a:r>
              <a:rPr lang="en-GB" b="1" dirty="0">
                <a:solidFill>
                  <a:srgbClr val="00B050"/>
                </a:solidFill>
              </a:rPr>
              <a:t>How you will study, is it all classroom-based?</a:t>
            </a:r>
          </a:p>
          <a:p>
            <a:pPr marL="514350" indent="-514350">
              <a:buAutoNum type="arabicPeriod"/>
            </a:pPr>
            <a:r>
              <a:rPr lang="en-GB" b="1" dirty="0">
                <a:solidFill>
                  <a:srgbClr val="00B050"/>
                </a:solidFill>
              </a:rPr>
              <a:t>How you will be assessed and tested?</a:t>
            </a:r>
          </a:p>
          <a:p>
            <a:pPr marL="514350" indent="-514350">
              <a:buAutoNum type="arabicPeriod"/>
            </a:pPr>
            <a:r>
              <a:rPr lang="en-GB" b="1" dirty="0">
                <a:solidFill>
                  <a:srgbClr val="00B050"/>
                </a:solidFill>
              </a:rPr>
              <a:t>What careers link well with each of those A-levels.</a:t>
            </a:r>
          </a:p>
        </p:txBody>
      </p:sp>
    </p:spTree>
    <p:extLst>
      <p:ext uri="{BB962C8B-B14F-4D97-AF65-F5344CB8AC3E}">
        <p14:creationId xmlns:p14="http://schemas.microsoft.com/office/powerpoint/2010/main" val="607408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25995-C9D8-D74B-A67D-6DEF303D2301}"/>
              </a:ext>
            </a:extLst>
          </p:cNvPr>
          <p:cNvPicPr>
            <a:picLocks noChangeAspect="1"/>
          </p:cNvPicPr>
          <p:nvPr/>
        </p:nvPicPr>
        <p:blipFill>
          <a:blip r:embed="rId2"/>
          <a:stretch>
            <a:fillRect/>
          </a:stretch>
        </p:blipFill>
        <p:spPr>
          <a:xfrm>
            <a:off x="520064" y="317182"/>
            <a:ext cx="6307113" cy="6327458"/>
          </a:xfrm>
          <a:prstGeom prst="rect">
            <a:avLst/>
          </a:prstGeom>
        </p:spPr>
      </p:pic>
      <p:sp>
        <p:nvSpPr>
          <p:cNvPr id="6" name="Speech Bubble: Rectangle 5">
            <a:extLst>
              <a:ext uri="{FF2B5EF4-FFF2-40B4-BE49-F238E27FC236}">
                <a16:creationId xmlns:a16="http://schemas.microsoft.com/office/drawing/2014/main" id="{1CE504C1-99C3-8B31-8339-3EC15A0B6284}"/>
              </a:ext>
            </a:extLst>
          </p:cNvPr>
          <p:cNvSpPr/>
          <p:nvPr/>
        </p:nvSpPr>
        <p:spPr>
          <a:xfrm>
            <a:off x="8947525" y="123986"/>
            <a:ext cx="2724411" cy="2631914"/>
          </a:xfrm>
          <a:prstGeom prst="wedgeRectCallout">
            <a:avLst>
              <a:gd name="adj1" fmla="val -137688"/>
              <a:gd name="adj2" fmla="val 409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Please use this link below or the QR code to give us feedback on the lesson and suggest any improvements or additions.</a:t>
            </a:r>
          </a:p>
        </p:txBody>
      </p:sp>
      <p:sp>
        <p:nvSpPr>
          <p:cNvPr id="8" name="TextBox 7">
            <a:extLst>
              <a:ext uri="{FF2B5EF4-FFF2-40B4-BE49-F238E27FC236}">
                <a16:creationId xmlns:a16="http://schemas.microsoft.com/office/drawing/2014/main" id="{2D71970A-1A1F-B846-11EA-904BD536C701}"/>
              </a:ext>
            </a:extLst>
          </p:cNvPr>
          <p:cNvSpPr txBox="1"/>
          <p:nvPr/>
        </p:nvSpPr>
        <p:spPr>
          <a:xfrm>
            <a:off x="6995160" y="3480911"/>
            <a:ext cx="6096000" cy="461665"/>
          </a:xfrm>
          <a:prstGeom prst="rect">
            <a:avLst/>
          </a:prstGeom>
          <a:noFill/>
        </p:spPr>
        <p:txBody>
          <a:bodyPr wrap="square">
            <a:spAutoFit/>
          </a:bodyPr>
          <a:lstStyle/>
          <a:p>
            <a:r>
              <a:rPr lang="en-GB" sz="2400" dirty="0">
                <a:highlight>
                  <a:srgbClr val="FFFF00"/>
                </a:highlight>
              </a:rPr>
              <a:t>https://forms.office.com/e/TXBtt1aDkc</a:t>
            </a:r>
          </a:p>
        </p:txBody>
      </p:sp>
    </p:spTree>
    <p:extLst>
      <p:ext uri="{BB962C8B-B14F-4D97-AF65-F5344CB8AC3E}">
        <p14:creationId xmlns:p14="http://schemas.microsoft.com/office/powerpoint/2010/main" val="32280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3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9278-EDDE-E7E2-1FBF-E5A893458E36}"/>
              </a:ext>
            </a:extLst>
          </p:cNvPr>
          <p:cNvSpPr>
            <a:spLocks noGrp="1"/>
          </p:cNvSpPr>
          <p:nvPr>
            <p:ph type="title"/>
          </p:nvPr>
        </p:nvSpPr>
        <p:spPr>
          <a:xfrm>
            <a:off x="546987" y="383854"/>
            <a:ext cx="11098025" cy="5286528"/>
          </a:xfrm>
        </p:spPr>
        <p:txBody>
          <a:bodyPr>
            <a:normAutofit/>
          </a:bodyPr>
          <a:lstStyle/>
          <a:p>
            <a:r>
              <a:rPr lang="en-GB" b="1" u="sng" dirty="0"/>
              <a:t>Do Now</a:t>
            </a:r>
            <a:br>
              <a:rPr lang="en-GB" dirty="0"/>
            </a:br>
            <a:br>
              <a:rPr lang="en-GB" dirty="0"/>
            </a:br>
            <a:r>
              <a:rPr lang="en-GB" b="1" dirty="0">
                <a:solidFill>
                  <a:srgbClr val="00B050"/>
                </a:solidFill>
              </a:rPr>
              <a:t>Write down what you know about A-levels and why so many students </a:t>
            </a:r>
            <a:r>
              <a:rPr lang="en-GB" b="1">
                <a:solidFill>
                  <a:srgbClr val="00B050"/>
                </a:solidFill>
              </a:rPr>
              <a:t>take them?</a:t>
            </a:r>
            <a:br>
              <a:rPr lang="en-GB" dirty="0">
                <a:solidFill>
                  <a:srgbClr val="00B050"/>
                </a:solidFill>
              </a:rPr>
            </a:br>
            <a:br>
              <a:rPr lang="en-GB" dirty="0"/>
            </a:br>
            <a:br>
              <a:rPr lang="en-GB" dirty="0"/>
            </a:br>
            <a:r>
              <a:rPr lang="en-GB" dirty="0"/>
              <a:t>Share these with the person next to you.</a:t>
            </a:r>
            <a:br>
              <a:rPr lang="en-GB" dirty="0"/>
            </a:br>
            <a:endParaRPr lang="en-GB" dirty="0"/>
          </a:p>
        </p:txBody>
      </p:sp>
    </p:spTree>
    <p:extLst>
      <p:ext uri="{BB962C8B-B14F-4D97-AF65-F5344CB8AC3E}">
        <p14:creationId xmlns:p14="http://schemas.microsoft.com/office/powerpoint/2010/main" val="23809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conExperience » G-Collection » Ladder Icon">
            <a:extLst>
              <a:ext uri="{FF2B5EF4-FFF2-40B4-BE49-F238E27FC236}">
                <a16:creationId xmlns:a16="http://schemas.microsoft.com/office/drawing/2014/main" id="{FD148380-AA6C-0847-BD34-6DDC98E13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702" y="685783"/>
            <a:ext cx="5486431" cy="54864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ypes of qualifications | Lincolnshire Outreach Network">
            <a:extLst>
              <a:ext uri="{FF2B5EF4-FFF2-40B4-BE49-F238E27FC236}">
                <a16:creationId xmlns:a16="http://schemas.microsoft.com/office/drawing/2014/main" id="{BE3938E3-A4C8-C03F-B0FE-4D2CD9A1B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99" y="119387"/>
            <a:ext cx="7500257" cy="6619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0FFDFB0-F00A-2F08-498D-2DC162384365}"/>
              </a:ext>
            </a:extLst>
          </p:cNvPr>
          <p:cNvSpPr/>
          <p:nvPr/>
        </p:nvSpPr>
        <p:spPr>
          <a:xfrm>
            <a:off x="3714160" y="3298825"/>
            <a:ext cx="1404595" cy="196161"/>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Rounded MT Bold" panose="020F0704030504030204" pitchFamily="34" charset="0"/>
                <a:cs typeface="Aharoni" panose="02010803020104030203" pitchFamily="2" charset="-79"/>
              </a:rPr>
              <a:t>T levels /</a:t>
            </a:r>
          </a:p>
        </p:txBody>
      </p:sp>
    </p:spTree>
    <p:extLst>
      <p:ext uri="{BB962C8B-B14F-4D97-AF65-F5344CB8AC3E}">
        <p14:creationId xmlns:p14="http://schemas.microsoft.com/office/powerpoint/2010/main" val="23299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Post-16 pathways: pros and cons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2">
            <a:extLst>
              <a:ext uri="{FF2B5EF4-FFF2-40B4-BE49-F238E27FC236}">
                <a16:creationId xmlns:a16="http://schemas.microsoft.com/office/drawing/2014/main" id="{2BFBC18F-F5CC-47F2-27A1-71BB3E799EF6}"/>
              </a:ext>
            </a:extLst>
          </p:cNvPr>
          <p:cNvGraphicFramePr>
            <a:graphicFrameLocks noGrp="1"/>
          </p:cNvGraphicFramePr>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graphicFrame>
        <p:nvGraphicFramePr>
          <p:cNvPr id="3" name="Table 2">
            <a:extLst>
              <a:ext uri="{FF2B5EF4-FFF2-40B4-BE49-F238E27FC236}">
                <a16:creationId xmlns:a16="http://schemas.microsoft.com/office/drawing/2014/main" id="{8C2E07FF-F8C4-D026-8707-F0BD82D15418}"/>
              </a:ext>
            </a:extLst>
          </p:cNvPr>
          <p:cNvGraphicFramePr>
            <a:graphicFrameLocks noGrp="1"/>
          </p:cNvGraphicFramePr>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6351740"/>
                  </a:ext>
                </a:extLst>
              </a:tr>
            </a:tbl>
          </a:graphicData>
        </a:graphic>
      </p:graphicFrame>
      <p:graphicFrame>
        <p:nvGraphicFramePr>
          <p:cNvPr id="5" name="Table 2">
            <a:extLst>
              <a:ext uri="{FF2B5EF4-FFF2-40B4-BE49-F238E27FC236}">
                <a16:creationId xmlns:a16="http://schemas.microsoft.com/office/drawing/2014/main" id="{9FF85624-4EC1-7FAA-3BF8-EC89E3DBBEEA}"/>
              </a:ext>
            </a:extLst>
          </p:cNvPr>
          <p:cNvGraphicFramePr>
            <a:graphicFrameLocks noGrp="1"/>
          </p:cNvGraphicFramePr>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6351740"/>
                  </a:ext>
                </a:extLst>
              </a:tr>
            </a:tbl>
          </a:graphicData>
        </a:graphic>
      </p:graphicFrame>
      <p:graphicFrame>
        <p:nvGraphicFramePr>
          <p:cNvPr id="6" name="Table 2">
            <a:extLst>
              <a:ext uri="{FF2B5EF4-FFF2-40B4-BE49-F238E27FC236}">
                <a16:creationId xmlns:a16="http://schemas.microsoft.com/office/drawing/2014/main" id="{5AB6AB45-2440-8362-9FCB-B05673CB68E1}"/>
              </a:ext>
            </a:extLst>
          </p:cNvPr>
          <p:cNvGraphicFramePr>
            <a:graphicFrameLocks noGrp="1"/>
          </p:cNvGraphicFramePr>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graphicFrame>
        <p:nvGraphicFramePr>
          <p:cNvPr id="8" name="Table 2">
            <a:extLst>
              <a:ext uri="{FF2B5EF4-FFF2-40B4-BE49-F238E27FC236}">
                <a16:creationId xmlns:a16="http://schemas.microsoft.com/office/drawing/2014/main" id="{9085A24A-19CA-3D57-DA14-256671575C13}"/>
              </a:ext>
            </a:extLst>
          </p:cNvPr>
          <p:cNvGraphicFramePr>
            <a:graphicFrameLocks noGrp="1"/>
          </p:cNvGraphicFramePr>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sp>
        <p:nvSpPr>
          <p:cNvPr id="9" name="TextBox 8">
            <a:extLst>
              <a:ext uri="{FF2B5EF4-FFF2-40B4-BE49-F238E27FC236}">
                <a16:creationId xmlns:a16="http://schemas.microsoft.com/office/drawing/2014/main" id="{EAF485CB-C7B9-7B61-F05E-302B39678F88}"/>
              </a:ext>
            </a:extLst>
          </p:cNvPr>
          <p:cNvSpPr txBox="1"/>
          <p:nvPr/>
        </p:nvSpPr>
        <p:spPr>
          <a:xfrm>
            <a:off x="180654" y="1192289"/>
            <a:ext cx="5394646" cy="4621330"/>
          </a:xfrm>
          <a:prstGeom prst="rect">
            <a:avLst/>
          </a:prstGeom>
          <a:noFill/>
        </p:spPr>
        <p:txBody>
          <a:bodyPr wrap="square">
            <a:spAutoFit/>
          </a:bodyPr>
          <a:lstStyle/>
          <a:p>
            <a:pPr marL="457200" indent="-457200">
              <a:lnSpc>
                <a:spcPct val="140000"/>
              </a:lnSpc>
              <a:spcAft>
                <a:spcPts val="1800"/>
              </a:spcAft>
              <a:buFont typeface="+mj-lt"/>
              <a:buAutoNum type="arabicPeriod"/>
            </a:pPr>
            <a:r>
              <a:rPr lang="en-GB" sz="2000" dirty="0">
                <a:effectLst/>
                <a:latin typeface="Open Sans" panose="020B0606030504020204" pitchFamily="34" charset="0"/>
                <a:ea typeface="Open Sans" panose="020B0606030504020204" pitchFamily="34" charset="0"/>
                <a:cs typeface="Open Sans" panose="020B0606030504020204" pitchFamily="34" charset="0"/>
              </a:rPr>
              <a:t>Draw a table like the example here.</a:t>
            </a:r>
          </a:p>
          <a:p>
            <a:pPr marL="457200" indent="-457200">
              <a:lnSpc>
                <a:spcPct val="140000"/>
              </a:lnSpc>
              <a:spcAft>
                <a:spcPts val="1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In pairs or small groups, select </a:t>
            </a:r>
            <a:r>
              <a:rPr lang="en-GB" sz="2000" b="1" dirty="0">
                <a:latin typeface="Open Sans" panose="020B0606030504020204" pitchFamily="34" charset="0"/>
                <a:ea typeface="Open Sans" panose="020B0606030504020204" pitchFamily="34" charset="0"/>
                <a:cs typeface="Open Sans" panose="020B0606030504020204" pitchFamily="34" charset="0"/>
              </a:rPr>
              <a:t>one pathway </a:t>
            </a:r>
            <a:r>
              <a:rPr lang="en-GB" sz="2000" dirty="0">
                <a:latin typeface="Open Sans" panose="020B0606030504020204" pitchFamily="34" charset="0"/>
                <a:ea typeface="Open Sans" panose="020B0606030504020204" pitchFamily="34" charset="0"/>
                <a:cs typeface="Open Sans" panose="020B0606030504020204" pitchFamily="34" charset="0"/>
              </a:rPr>
              <a:t>and discuss the pros and cons of following this pathway.</a:t>
            </a:r>
          </a:p>
          <a:p>
            <a:pPr marL="457200" indent="-457200">
              <a:lnSpc>
                <a:spcPct val="140000"/>
              </a:lnSpc>
              <a:spcAft>
                <a:spcPts val="1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Write down at least one </a:t>
            </a:r>
            <a:r>
              <a:rPr lang="en-GB" sz="2000" b="1" dirty="0">
                <a:latin typeface="Open Sans" panose="020B0606030504020204" pitchFamily="34" charset="0"/>
                <a:ea typeface="Open Sans" panose="020B0606030504020204" pitchFamily="34" charset="0"/>
                <a:cs typeface="Open Sans" panose="020B0606030504020204" pitchFamily="34" charset="0"/>
              </a:rPr>
              <a:t>pro</a:t>
            </a:r>
            <a:r>
              <a:rPr lang="en-GB" sz="2000" dirty="0">
                <a:latin typeface="Open Sans" panose="020B0606030504020204" pitchFamily="34" charset="0"/>
                <a:ea typeface="Open Sans" panose="020B0606030504020204" pitchFamily="34" charset="0"/>
                <a:cs typeface="Open Sans" panose="020B0606030504020204" pitchFamily="34" charset="0"/>
              </a:rPr>
              <a:t> and one </a:t>
            </a:r>
            <a:r>
              <a:rPr lang="en-GB" sz="2000" b="1" dirty="0">
                <a:latin typeface="Open Sans" panose="020B0606030504020204" pitchFamily="34" charset="0"/>
                <a:ea typeface="Open Sans" panose="020B0606030504020204" pitchFamily="34" charset="0"/>
                <a:cs typeface="Open Sans" panose="020B0606030504020204" pitchFamily="34" charset="0"/>
              </a:rPr>
              <a:t>con</a:t>
            </a:r>
            <a:r>
              <a:rPr lang="en-GB" sz="2000" dirty="0">
                <a:latin typeface="Open Sans" panose="020B0606030504020204" pitchFamily="34" charset="0"/>
                <a:ea typeface="Open Sans" panose="020B0606030504020204" pitchFamily="34" charset="0"/>
                <a:cs typeface="Open Sans" panose="020B0606030504020204" pitchFamily="34" charset="0"/>
              </a:rPr>
              <a:t> for your pathway and get ready to share your ideas with the class.</a:t>
            </a:r>
          </a:p>
          <a:p>
            <a:pPr marL="457200" indent="-457200">
              <a:lnSpc>
                <a:spcPct val="140000"/>
              </a:lnSpc>
              <a:spcAft>
                <a:spcPts val="1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Note down what other pairs/groups say, so you all have a completed table. </a:t>
            </a:r>
          </a:p>
        </p:txBody>
      </p:sp>
    </p:spTree>
    <p:extLst>
      <p:ext uri="{BB962C8B-B14F-4D97-AF65-F5344CB8AC3E}">
        <p14:creationId xmlns:p14="http://schemas.microsoft.com/office/powerpoint/2010/main" val="301517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Post-16 pathways: pros and cons (15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180654" y="961534"/>
            <a:ext cx="11604946" cy="546047"/>
          </a:xfrm>
          <a:prstGeom prst="rect">
            <a:avLst/>
          </a:prstGeom>
          <a:noFill/>
        </p:spPr>
        <p:txBody>
          <a:bodyPr wrap="square">
            <a:spAutoFit/>
          </a:bodyPr>
          <a:lstStyle/>
          <a:p>
            <a:pPr>
              <a:lnSpc>
                <a:spcPct val="150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We’ll be focusing on exploring these three pathways: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Folded Corner 1">
            <a:extLst>
              <a:ext uri="{FF2B5EF4-FFF2-40B4-BE49-F238E27FC236}">
                <a16:creationId xmlns:a16="http://schemas.microsoft.com/office/drawing/2014/main" id="{5073C0C4-2072-E1AF-47BE-5C200C414816}"/>
              </a:ext>
            </a:extLst>
          </p:cNvPr>
          <p:cNvSpPr/>
          <p:nvPr/>
        </p:nvSpPr>
        <p:spPr>
          <a:xfrm>
            <a:off x="4265100" y="1821820"/>
            <a:ext cx="3667502" cy="2904715"/>
          </a:xfrm>
          <a:prstGeom prst="foldedCorner">
            <a:avLst/>
          </a:prstGeom>
          <a:solidFill>
            <a:srgbClr val="C9F0EF"/>
          </a:solidFill>
          <a:ln w="12700">
            <a:solidFill>
              <a:srgbClr val="4BC7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CB2FA5F-ED88-F4C0-3097-F03333275716}"/>
              </a:ext>
            </a:extLst>
          </p:cNvPr>
          <p:cNvSpPr txBox="1"/>
          <p:nvPr/>
        </p:nvSpPr>
        <p:spPr>
          <a:xfrm>
            <a:off x="4222321" y="2418863"/>
            <a:ext cx="3667502" cy="2162564"/>
          </a:xfrm>
          <a:prstGeom prst="rect">
            <a:avLst/>
          </a:prstGeom>
          <a:noFill/>
        </p:spPr>
        <p:txBody>
          <a:bodyPr wrap="square" anchor="t" anchorCtr="0">
            <a:noAutofit/>
          </a:bodyPr>
          <a:lstStyle/>
          <a:p>
            <a:pPr algn="ctr">
              <a:lnSpc>
                <a:spcPct val="150000"/>
              </a:lnSpc>
              <a:spcAft>
                <a:spcPts val="1200"/>
              </a:spcAft>
            </a:pPr>
            <a:r>
              <a:rPr lang="en-GB"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Employment</a:t>
            </a:r>
          </a:p>
          <a:p>
            <a:pPr algn="ctr">
              <a:lnSpc>
                <a:spcPct val="150000"/>
              </a:lnSpc>
              <a:spcAft>
                <a:spcPts val="1200"/>
              </a:spcAft>
            </a:pPr>
            <a:r>
              <a:rPr lang="en-GB" sz="2000" i="1" dirty="0">
                <a:latin typeface="Open Sans" panose="020B0606030504020204" pitchFamily="34" charset="0"/>
                <a:ea typeface="Open Sans" panose="020B0606030504020204" pitchFamily="34" charset="0"/>
                <a:cs typeface="Open Sans" panose="020B0606030504020204" pitchFamily="34" charset="0"/>
              </a:rPr>
              <a:t>P</a:t>
            </a: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art-time alongside part-time education, or you could work full-time.</a:t>
            </a:r>
          </a:p>
        </p:txBody>
      </p:sp>
      <p:pic>
        <p:nvPicPr>
          <p:cNvPr id="5" name="Graphic 4" descr="Pin with solid fill">
            <a:extLst>
              <a:ext uri="{FF2B5EF4-FFF2-40B4-BE49-F238E27FC236}">
                <a16:creationId xmlns:a16="http://schemas.microsoft.com/office/drawing/2014/main" id="{DA378886-A92B-9B8F-1AEE-0AF615A0DE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80873">
            <a:off x="5644868" y="1271718"/>
            <a:ext cx="914400" cy="914400"/>
          </a:xfrm>
          <a:prstGeom prst="rect">
            <a:avLst/>
          </a:prstGeom>
        </p:spPr>
      </p:pic>
      <p:sp>
        <p:nvSpPr>
          <p:cNvPr id="6" name="Rectangle: Folded Corner 5">
            <a:extLst>
              <a:ext uri="{FF2B5EF4-FFF2-40B4-BE49-F238E27FC236}">
                <a16:creationId xmlns:a16="http://schemas.microsoft.com/office/drawing/2014/main" id="{1F5A1877-0F2E-C53A-F0BE-FEA46BA48C74}"/>
              </a:ext>
            </a:extLst>
          </p:cNvPr>
          <p:cNvSpPr/>
          <p:nvPr/>
        </p:nvSpPr>
        <p:spPr>
          <a:xfrm>
            <a:off x="8343844" y="1821820"/>
            <a:ext cx="3667502" cy="2904715"/>
          </a:xfrm>
          <a:prstGeom prst="foldedCorner">
            <a:avLst/>
          </a:prstGeom>
          <a:solidFill>
            <a:srgbClr val="ECDFF5"/>
          </a:solidFill>
          <a:ln w="12700">
            <a:solidFill>
              <a:srgbClr val="BD90D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2153E414-F4C2-800F-7E5C-57DF9E12E62C}"/>
              </a:ext>
            </a:extLst>
          </p:cNvPr>
          <p:cNvSpPr txBox="1"/>
          <p:nvPr/>
        </p:nvSpPr>
        <p:spPr>
          <a:xfrm>
            <a:off x="8562929" y="2435405"/>
            <a:ext cx="3267242" cy="1759523"/>
          </a:xfrm>
          <a:prstGeom prst="rect">
            <a:avLst/>
          </a:prstGeom>
          <a:noFill/>
        </p:spPr>
        <p:txBody>
          <a:bodyPr wrap="square" anchor="t" anchorCtr="0">
            <a:noAutofit/>
          </a:bodyPr>
          <a:lstStyle/>
          <a:p>
            <a:pPr algn="ctr">
              <a:lnSpc>
                <a:spcPct val="150000"/>
              </a:lnSpc>
              <a:spcAft>
                <a:spcPts val="1200"/>
              </a:spcAft>
            </a:pPr>
            <a:r>
              <a:rPr lang="en-GB"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Apprenticeship</a:t>
            </a: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spcAft>
                <a:spcPts val="1200"/>
              </a:spcAft>
            </a:pP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or </a:t>
            </a:r>
            <a:r>
              <a:rPr lang="en-GB" sz="2000" i="1" dirty="0">
                <a:latin typeface="Open Sans" panose="020B0606030504020204" pitchFamily="34" charset="0"/>
                <a:ea typeface="Open Sans" panose="020B0606030504020204" pitchFamily="34" charset="0"/>
                <a:cs typeface="Open Sans" panose="020B0606030504020204" pitchFamily="34" charset="0"/>
              </a:rPr>
              <a:t>T</a:t>
            </a: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raineeship or Scholarship</a:t>
            </a:r>
          </a:p>
        </p:txBody>
      </p:sp>
      <p:pic>
        <p:nvPicPr>
          <p:cNvPr id="9" name="Graphic 8" descr="Pin with solid fill">
            <a:extLst>
              <a:ext uri="{FF2B5EF4-FFF2-40B4-BE49-F238E27FC236}">
                <a16:creationId xmlns:a16="http://schemas.microsoft.com/office/drawing/2014/main" id="{413BE264-05A2-E781-70D8-A266378BBD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180873">
            <a:off x="9530542" y="1266184"/>
            <a:ext cx="914400" cy="914400"/>
          </a:xfrm>
          <a:prstGeom prst="rect">
            <a:avLst/>
          </a:prstGeom>
        </p:spPr>
      </p:pic>
      <p:sp>
        <p:nvSpPr>
          <p:cNvPr id="11" name="Rectangle: Folded Corner 10">
            <a:extLst>
              <a:ext uri="{FF2B5EF4-FFF2-40B4-BE49-F238E27FC236}">
                <a16:creationId xmlns:a16="http://schemas.microsoft.com/office/drawing/2014/main" id="{4E9E407D-366C-5097-EE24-99EE62D04E8B}"/>
              </a:ext>
            </a:extLst>
          </p:cNvPr>
          <p:cNvSpPr/>
          <p:nvPr/>
        </p:nvSpPr>
        <p:spPr>
          <a:xfrm>
            <a:off x="173482" y="1821820"/>
            <a:ext cx="3680376" cy="2904715"/>
          </a:xfrm>
          <a:prstGeom prst="foldedCorner">
            <a:avLst/>
          </a:prstGeom>
          <a:solidFill>
            <a:srgbClr val="FFD5E4"/>
          </a:solidFill>
          <a:ln w="12700">
            <a:solidFill>
              <a:srgbClr val="FF699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A3E10D05-F942-FB32-A0E6-DF4583E1056A}"/>
              </a:ext>
            </a:extLst>
          </p:cNvPr>
          <p:cNvSpPr txBox="1"/>
          <p:nvPr/>
        </p:nvSpPr>
        <p:spPr>
          <a:xfrm>
            <a:off x="173482" y="2418863"/>
            <a:ext cx="3594819" cy="1566274"/>
          </a:xfrm>
          <a:prstGeom prst="rect">
            <a:avLst/>
          </a:prstGeom>
          <a:noFill/>
        </p:spPr>
        <p:txBody>
          <a:bodyPr wrap="square" anchor="t" anchorCtr="0">
            <a:noAutofit/>
          </a:bodyPr>
          <a:lstStyle/>
          <a:p>
            <a:pPr algn="ctr">
              <a:lnSpc>
                <a:spcPct val="150000"/>
              </a:lnSpc>
              <a:spcAft>
                <a:spcPts val="1200"/>
              </a:spcAft>
            </a:pPr>
            <a:r>
              <a:rPr lang="en-GB"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Full-time education</a:t>
            </a:r>
            <a:endParaRPr lang="en-GB" sz="2200" b="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spcAft>
                <a:spcPts val="1200"/>
              </a:spcAft>
            </a:pP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Academic or Vocational</a:t>
            </a:r>
            <a:endParaRPr lang="en-GB"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Graphic 14" descr="Pin with solid fill">
            <a:extLst>
              <a:ext uri="{FF2B5EF4-FFF2-40B4-BE49-F238E27FC236}">
                <a16:creationId xmlns:a16="http://schemas.microsoft.com/office/drawing/2014/main" id="{8BF68E19-B84C-8C98-8CA6-305738AB51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4180873">
            <a:off x="1739889" y="1262545"/>
            <a:ext cx="914400" cy="914400"/>
          </a:xfrm>
          <a:prstGeom prst="rect">
            <a:avLst/>
          </a:prstGeom>
        </p:spPr>
      </p:pic>
      <p:sp>
        <p:nvSpPr>
          <p:cNvPr id="12" name="TextBox 11">
            <a:extLst>
              <a:ext uri="{FF2B5EF4-FFF2-40B4-BE49-F238E27FC236}">
                <a16:creationId xmlns:a16="http://schemas.microsoft.com/office/drawing/2014/main" id="{A96A65BB-C647-91BE-0DB3-020A7C99BA84}"/>
              </a:ext>
            </a:extLst>
          </p:cNvPr>
          <p:cNvSpPr txBox="1"/>
          <p:nvPr/>
        </p:nvSpPr>
        <p:spPr>
          <a:xfrm>
            <a:off x="253599" y="5110878"/>
            <a:ext cx="11604946" cy="1053878"/>
          </a:xfrm>
          <a:prstGeom prst="rect">
            <a:avLst/>
          </a:prstGeom>
          <a:noFill/>
        </p:spPr>
        <p:txBody>
          <a:bodyPr wrap="square">
            <a:spAutoFit/>
          </a:bodyPr>
          <a:lstStyle/>
          <a:p>
            <a:pPr>
              <a:lnSpc>
                <a:spcPct val="150000"/>
              </a:lnSpc>
              <a:spcAft>
                <a:spcPts val="800"/>
              </a:spcAft>
            </a:pPr>
            <a:r>
              <a:rPr lang="en-GB"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Vocational means related to a particular career and the skills required in the career e.g. being a </a:t>
            </a:r>
            <a:r>
              <a:rPr lang="en-GB" sz="2200" i="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Chef</a:t>
            </a:r>
            <a:r>
              <a:rPr lang="en-GB" sz="22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22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272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934A4-32E1-7737-8732-373F90934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CA453-05D1-97F3-AD43-6308F4815628}"/>
              </a:ext>
            </a:extLst>
          </p:cNvPr>
          <p:cNvSpPr>
            <a:spLocks noGrp="1"/>
          </p:cNvSpPr>
          <p:nvPr>
            <p:ph type="title"/>
          </p:nvPr>
        </p:nvSpPr>
        <p:spPr>
          <a:xfrm>
            <a:off x="875907" y="12314"/>
            <a:ext cx="10515600" cy="1325563"/>
          </a:xfrm>
        </p:spPr>
        <p:txBody>
          <a:bodyPr/>
          <a:lstStyle/>
          <a:p>
            <a:r>
              <a:rPr lang="en-GB" b="1" dirty="0"/>
              <a:t>True or False?</a:t>
            </a:r>
          </a:p>
        </p:txBody>
      </p:sp>
      <p:sp>
        <p:nvSpPr>
          <p:cNvPr id="3" name="Content Placeholder 2">
            <a:extLst>
              <a:ext uri="{FF2B5EF4-FFF2-40B4-BE49-F238E27FC236}">
                <a16:creationId xmlns:a16="http://schemas.microsoft.com/office/drawing/2014/main" id="{6C5DC067-4DD6-3BD4-A875-53914EC0D284}"/>
              </a:ext>
            </a:extLst>
          </p:cNvPr>
          <p:cNvSpPr>
            <a:spLocks noGrp="1"/>
          </p:cNvSpPr>
          <p:nvPr>
            <p:ph idx="1"/>
          </p:nvPr>
        </p:nvSpPr>
        <p:spPr>
          <a:xfrm>
            <a:off x="875907" y="1272350"/>
            <a:ext cx="10515600" cy="658495"/>
          </a:xfrm>
        </p:spPr>
        <p:txBody>
          <a:bodyPr>
            <a:normAutofit/>
          </a:bodyPr>
          <a:lstStyle/>
          <a:p>
            <a:pPr marL="0" indent="0">
              <a:buNone/>
            </a:pPr>
            <a:r>
              <a:rPr lang="en-GB" dirty="0"/>
              <a:t>A-levels of advanced levels are three-year courses.</a:t>
            </a:r>
          </a:p>
        </p:txBody>
      </p:sp>
      <p:sp>
        <p:nvSpPr>
          <p:cNvPr id="4" name="Rectangle 3">
            <a:extLst>
              <a:ext uri="{FF2B5EF4-FFF2-40B4-BE49-F238E27FC236}">
                <a16:creationId xmlns:a16="http://schemas.microsoft.com/office/drawing/2014/main" id="{2CC4F183-8B4A-3428-6228-F9E99917F325}"/>
              </a:ext>
            </a:extLst>
          </p:cNvPr>
          <p:cNvSpPr/>
          <p:nvPr/>
        </p:nvSpPr>
        <p:spPr>
          <a:xfrm>
            <a:off x="1046548" y="2193925"/>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ED053D5C-E968-7163-6129-B618CA51FBD7}"/>
              </a:ext>
            </a:extLst>
          </p:cNvPr>
          <p:cNvSpPr/>
          <p:nvPr/>
        </p:nvSpPr>
        <p:spPr>
          <a:xfrm>
            <a:off x="7990520" y="2193925"/>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F062BD04-A3A8-1742-670B-C90E00940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821" y="2193925"/>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71466C4-F4B1-DCF5-2222-386434BEB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ACAE624-AA36-7C48-2D4F-F80BB03F0C5C}"/>
              </a:ext>
            </a:extLst>
          </p:cNvPr>
          <p:cNvSpPr txBox="1"/>
          <p:nvPr/>
        </p:nvSpPr>
        <p:spPr>
          <a:xfrm>
            <a:off x="715651" y="4507728"/>
            <a:ext cx="11180260" cy="1569660"/>
          </a:xfrm>
          <a:prstGeom prst="rect">
            <a:avLst/>
          </a:prstGeom>
          <a:noFill/>
        </p:spPr>
        <p:txBody>
          <a:bodyPr wrap="square">
            <a:spAutoFit/>
          </a:bodyPr>
          <a:lstStyle/>
          <a:p>
            <a:r>
              <a:rPr lang="en-GB" sz="2400" dirty="0">
                <a:solidFill>
                  <a:srgbClr val="FF0000"/>
                </a:solidFill>
              </a:rPr>
              <a:t>Advanced Level qualifications (or A levels to you and me) are subject-based qualifications that can lead to university, further training, a job or an apprenticeship. </a:t>
            </a:r>
            <a:r>
              <a:rPr lang="en-GB" sz="2400" b="1" dirty="0">
                <a:solidFill>
                  <a:srgbClr val="FF0000"/>
                </a:solidFill>
              </a:rPr>
              <a:t>These two-year qualifications </a:t>
            </a:r>
            <a:r>
              <a:rPr lang="en-GB" sz="2400" dirty="0">
                <a:solidFill>
                  <a:srgbClr val="FF0000"/>
                </a:solidFill>
              </a:rPr>
              <a:t>prepare you for the future by increasing your knowledge and specialism in a range of subject areas and they pack your CV full of valuable skills.</a:t>
            </a:r>
            <a:endParaRPr lang="en-GB" sz="3600" dirty="0">
              <a:solidFill>
                <a:srgbClr val="FF0000"/>
              </a:solidFill>
            </a:endParaRPr>
          </a:p>
        </p:txBody>
      </p:sp>
    </p:spTree>
    <p:extLst>
      <p:ext uri="{BB962C8B-B14F-4D97-AF65-F5344CB8AC3E}">
        <p14:creationId xmlns:p14="http://schemas.microsoft.com/office/powerpoint/2010/main" val="401996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17001-8743-AB55-4EBA-36BC16AE3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61D0E-7E19-952D-480E-C24F0CBDAB81}"/>
              </a:ext>
            </a:extLst>
          </p:cNvPr>
          <p:cNvSpPr>
            <a:spLocks noGrp="1"/>
          </p:cNvSpPr>
          <p:nvPr>
            <p:ph type="title"/>
          </p:nvPr>
        </p:nvSpPr>
        <p:spPr>
          <a:xfrm>
            <a:off x="875907" y="12314"/>
            <a:ext cx="10515600" cy="1325563"/>
          </a:xfrm>
        </p:spPr>
        <p:txBody>
          <a:bodyPr/>
          <a:lstStyle/>
          <a:p>
            <a:r>
              <a:rPr lang="en-GB" b="1" dirty="0"/>
              <a:t>True or False?</a:t>
            </a:r>
          </a:p>
        </p:txBody>
      </p:sp>
      <p:sp>
        <p:nvSpPr>
          <p:cNvPr id="3" name="Content Placeholder 2">
            <a:extLst>
              <a:ext uri="{FF2B5EF4-FFF2-40B4-BE49-F238E27FC236}">
                <a16:creationId xmlns:a16="http://schemas.microsoft.com/office/drawing/2014/main" id="{C09FE8ED-0F1E-64A0-FF20-93F127D30E3C}"/>
              </a:ext>
            </a:extLst>
          </p:cNvPr>
          <p:cNvSpPr>
            <a:spLocks noGrp="1"/>
          </p:cNvSpPr>
          <p:nvPr>
            <p:ph idx="1"/>
          </p:nvPr>
        </p:nvSpPr>
        <p:spPr>
          <a:xfrm>
            <a:off x="1046548" y="1535430"/>
            <a:ext cx="10515600" cy="658495"/>
          </a:xfrm>
        </p:spPr>
        <p:txBody>
          <a:bodyPr>
            <a:normAutofit fontScale="85000" lnSpcReduction="10000"/>
          </a:bodyPr>
          <a:lstStyle/>
          <a:p>
            <a:pPr marL="0" indent="0">
              <a:buNone/>
            </a:pPr>
            <a:r>
              <a:rPr lang="en-GB" dirty="0"/>
              <a:t>A-levels grades are assessed through examinations at the end of the two-years.</a:t>
            </a:r>
          </a:p>
        </p:txBody>
      </p:sp>
      <p:sp>
        <p:nvSpPr>
          <p:cNvPr id="4" name="Rectangle 3">
            <a:extLst>
              <a:ext uri="{FF2B5EF4-FFF2-40B4-BE49-F238E27FC236}">
                <a16:creationId xmlns:a16="http://schemas.microsoft.com/office/drawing/2014/main" id="{5184CBC3-3F75-A407-E8BA-615D765F8775}"/>
              </a:ext>
            </a:extLst>
          </p:cNvPr>
          <p:cNvSpPr/>
          <p:nvPr/>
        </p:nvSpPr>
        <p:spPr>
          <a:xfrm>
            <a:off x="1046548" y="2193925"/>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A2B47294-3F3B-8F3E-CE4A-517D76CC3A59}"/>
              </a:ext>
            </a:extLst>
          </p:cNvPr>
          <p:cNvSpPr/>
          <p:nvPr/>
        </p:nvSpPr>
        <p:spPr>
          <a:xfrm>
            <a:off x="7990520" y="2193925"/>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5719FC25-C84F-E520-3C1E-52AC01FE1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576" y="2061921"/>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3A1B6CB-3856-D359-0462-43ED1B0EB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518431" cy="1518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F723AC3-4DB4-ED0F-DB2A-14FD7A7CF584}"/>
              </a:ext>
            </a:extLst>
          </p:cNvPr>
          <p:cNvSpPr txBox="1"/>
          <p:nvPr/>
        </p:nvSpPr>
        <p:spPr>
          <a:xfrm>
            <a:off x="714218" y="4882728"/>
            <a:ext cx="11180260" cy="830997"/>
          </a:xfrm>
          <a:prstGeom prst="rect">
            <a:avLst/>
          </a:prstGeom>
          <a:noFill/>
        </p:spPr>
        <p:txBody>
          <a:bodyPr wrap="square">
            <a:spAutoFit/>
          </a:bodyPr>
          <a:lstStyle/>
          <a:p>
            <a:r>
              <a:rPr lang="en-GB" sz="2400" dirty="0">
                <a:solidFill>
                  <a:srgbClr val="FF0000"/>
                </a:solidFill>
              </a:rPr>
              <a:t>Some A-levels may have some marks allocated to portfolio work but the majority of grade sin most A-levels are determined by examinations at the end of the second year.</a:t>
            </a:r>
            <a:endParaRPr lang="en-GB" sz="3600" dirty="0">
              <a:solidFill>
                <a:srgbClr val="FF0000"/>
              </a:solidFill>
            </a:endParaRPr>
          </a:p>
        </p:txBody>
      </p:sp>
    </p:spTree>
    <p:extLst>
      <p:ext uri="{BB962C8B-B14F-4D97-AF65-F5344CB8AC3E}">
        <p14:creationId xmlns:p14="http://schemas.microsoft.com/office/powerpoint/2010/main" val="32368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68DBA-F2E2-449F-4CE2-3999E75A8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1355F-500F-9C93-41C3-8822E07AF41F}"/>
              </a:ext>
            </a:extLst>
          </p:cNvPr>
          <p:cNvSpPr>
            <a:spLocks noGrp="1"/>
          </p:cNvSpPr>
          <p:nvPr>
            <p:ph type="title"/>
          </p:nvPr>
        </p:nvSpPr>
        <p:spPr>
          <a:xfrm>
            <a:off x="875907" y="12314"/>
            <a:ext cx="10515600" cy="1325563"/>
          </a:xfrm>
        </p:spPr>
        <p:txBody>
          <a:bodyPr/>
          <a:lstStyle/>
          <a:p>
            <a:r>
              <a:rPr lang="en-GB" b="1" dirty="0"/>
              <a:t>True or False?</a:t>
            </a:r>
          </a:p>
        </p:txBody>
      </p:sp>
      <p:sp>
        <p:nvSpPr>
          <p:cNvPr id="3" name="Content Placeholder 2">
            <a:extLst>
              <a:ext uri="{FF2B5EF4-FFF2-40B4-BE49-F238E27FC236}">
                <a16:creationId xmlns:a16="http://schemas.microsoft.com/office/drawing/2014/main" id="{31EA2F29-067F-5E0F-ACBA-2047777867FD}"/>
              </a:ext>
            </a:extLst>
          </p:cNvPr>
          <p:cNvSpPr>
            <a:spLocks noGrp="1"/>
          </p:cNvSpPr>
          <p:nvPr>
            <p:ph idx="1"/>
          </p:nvPr>
        </p:nvSpPr>
        <p:spPr>
          <a:xfrm>
            <a:off x="1046548" y="1333922"/>
            <a:ext cx="10515600" cy="658495"/>
          </a:xfrm>
        </p:spPr>
        <p:txBody>
          <a:bodyPr>
            <a:normAutofit/>
          </a:bodyPr>
          <a:lstStyle/>
          <a:p>
            <a:pPr marL="0" indent="0">
              <a:buNone/>
            </a:pPr>
            <a:r>
              <a:rPr lang="en-GB" dirty="0"/>
              <a:t>You must study four A-levels.</a:t>
            </a:r>
          </a:p>
        </p:txBody>
      </p:sp>
      <p:sp>
        <p:nvSpPr>
          <p:cNvPr id="4" name="Rectangle 3">
            <a:extLst>
              <a:ext uri="{FF2B5EF4-FFF2-40B4-BE49-F238E27FC236}">
                <a16:creationId xmlns:a16="http://schemas.microsoft.com/office/drawing/2014/main" id="{863073E9-FD8A-4EC1-F8AF-1B5F282F36F8}"/>
              </a:ext>
            </a:extLst>
          </p:cNvPr>
          <p:cNvSpPr/>
          <p:nvPr/>
        </p:nvSpPr>
        <p:spPr>
          <a:xfrm>
            <a:off x="1046548" y="2193925"/>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1D850D1C-5864-A262-F96C-196568F72107}"/>
              </a:ext>
            </a:extLst>
          </p:cNvPr>
          <p:cNvSpPr/>
          <p:nvPr/>
        </p:nvSpPr>
        <p:spPr>
          <a:xfrm>
            <a:off x="7990520" y="2193925"/>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F6FCF0B2-18AF-EC59-D335-3BF244D51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668" y="2281567"/>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399179D-0D64-41D3-185A-93DF51CE0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518431" cy="1518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F39F81-A91E-9B57-B5A2-F0991CA5E41D}"/>
              </a:ext>
            </a:extLst>
          </p:cNvPr>
          <p:cNvSpPr txBox="1"/>
          <p:nvPr/>
        </p:nvSpPr>
        <p:spPr>
          <a:xfrm>
            <a:off x="714218" y="4882728"/>
            <a:ext cx="11180260" cy="1323439"/>
          </a:xfrm>
          <a:prstGeom prst="rect">
            <a:avLst/>
          </a:prstGeom>
          <a:noFill/>
        </p:spPr>
        <p:txBody>
          <a:bodyPr wrap="square">
            <a:spAutoFit/>
          </a:bodyPr>
          <a:lstStyle/>
          <a:p>
            <a:r>
              <a:rPr lang="en-GB" sz="2000" dirty="0">
                <a:solidFill>
                  <a:srgbClr val="FF0000"/>
                </a:solidFill>
              </a:rPr>
              <a:t>Most students in the UK usually study three A-levels, although some do four A-levels in Year 12 and then drop one of them before Year 13 taking an examination and gaining as </a:t>
            </a:r>
            <a:r>
              <a:rPr lang="en-GB" sz="2000" dirty="0" err="1">
                <a:solidFill>
                  <a:srgbClr val="FF0000"/>
                </a:solidFill>
              </a:rPr>
              <a:t>AS</a:t>
            </a:r>
            <a:r>
              <a:rPr lang="en-GB" sz="2000" dirty="0">
                <a:solidFill>
                  <a:srgbClr val="FF0000"/>
                </a:solidFill>
              </a:rPr>
              <a:t> qualification in the subject dropped. Some students excelling in their studies may take four or more A-levels, especially where subjects like Maths and Further Maths blend closely together.</a:t>
            </a:r>
            <a:endParaRPr lang="en-GB" sz="4000" dirty="0">
              <a:solidFill>
                <a:srgbClr val="FF0000"/>
              </a:solidFill>
            </a:endParaRPr>
          </a:p>
        </p:txBody>
      </p:sp>
    </p:spTree>
    <p:extLst>
      <p:ext uri="{BB962C8B-B14F-4D97-AF65-F5344CB8AC3E}">
        <p14:creationId xmlns:p14="http://schemas.microsoft.com/office/powerpoint/2010/main" val="37311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11B6-49D2-359C-F025-50109BEE4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C7260-A042-3ED9-3E0C-D1CCB1741CAC}"/>
              </a:ext>
            </a:extLst>
          </p:cNvPr>
          <p:cNvSpPr>
            <a:spLocks noGrp="1"/>
          </p:cNvSpPr>
          <p:nvPr>
            <p:ph type="title"/>
          </p:nvPr>
        </p:nvSpPr>
        <p:spPr>
          <a:xfrm>
            <a:off x="875907" y="12314"/>
            <a:ext cx="10515600" cy="1325563"/>
          </a:xfrm>
        </p:spPr>
        <p:txBody>
          <a:bodyPr/>
          <a:lstStyle/>
          <a:p>
            <a:r>
              <a:rPr lang="en-GB" b="1" dirty="0"/>
              <a:t>True or False?</a:t>
            </a:r>
          </a:p>
        </p:txBody>
      </p:sp>
      <p:sp>
        <p:nvSpPr>
          <p:cNvPr id="3" name="Content Placeholder 2">
            <a:extLst>
              <a:ext uri="{FF2B5EF4-FFF2-40B4-BE49-F238E27FC236}">
                <a16:creationId xmlns:a16="http://schemas.microsoft.com/office/drawing/2014/main" id="{86D036BC-3D36-8CA6-48C9-BBC058879A62}"/>
              </a:ext>
            </a:extLst>
          </p:cNvPr>
          <p:cNvSpPr>
            <a:spLocks noGrp="1"/>
          </p:cNvSpPr>
          <p:nvPr>
            <p:ph idx="1"/>
          </p:nvPr>
        </p:nvSpPr>
        <p:spPr>
          <a:xfrm>
            <a:off x="1046548" y="1333922"/>
            <a:ext cx="10515600" cy="658495"/>
          </a:xfrm>
        </p:spPr>
        <p:txBody>
          <a:bodyPr>
            <a:normAutofit/>
          </a:bodyPr>
          <a:lstStyle/>
          <a:p>
            <a:pPr marL="0" indent="0">
              <a:buNone/>
            </a:pPr>
            <a:r>
              <a:rPr lang="en-GB" dirty="0"/>
              <a:t>You need A-levels for University</a:t>
            </a:r>
          </a:p>
        </p:txBody>
      </p:sp>
      <p:sp>
        <p:nvSpPr>
          <p:cNvPr id="4" name="Rectangle 3">
            <a:extLst>
              <a:ext uri="{FF2B5EF4-FFF2-40B4-BE49-F238E27FC236}">
                <a16:creationId xmlns:a16="http://schemas.microsoft.com/office/drawing/2014/main" id="{99ED8E7C-87EC-C430-09E6-177CDC474910}"/>
              </a:ext>
            </a:extLst>
          </p:cNvPr>
          <p:cNvSpPr/>
          <p:nvPr/>
        </p:nvSpPr>
        <p:spPr>
          <a:xfrm>
            <a:off x="1046548" y="2193925"/>
            <a:ext cx="3011215"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True</a:t>
            </a:r>
          </a:p>
        </p:txBody>
      </p:sp>
      <p:sp>
        <p:nvSpPr>
          <p:cNvPr id="5" name="Rectangle 4">
            <a:extLst>
              <a:ext uri="{FF2B5EF4-FFF2-40B4-BE49-F238E27FC236}">
                <a16:creationId xmlns:a16="http://schemas.microsoft.com/office/drawing/2014/main" id="{44422595-FBFB-AC7C-758E-B1F7A8043570}"/>
              </a:ext>
            </a:extLst>
          </p:cNvPr>
          <p:cNvSpPr/>
          <p:nvPr/>
        </p:nvSpPr>
        <p:spPr>
          <a:xfrm>
            <a:off x="7990520" y="2193925"/>
            <a:ext cx="3011215"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False</a:t>
            </a:r>
          </a:p>
        </p:txBody>
      </p:sp>
      <p:pic>
        <p:nvPicPr>
          <p:cNvPr id="6" name="Picture 4" descr="Image result for tick icon">
            <a:extLst>
              <a:ext uri="{FF2B5EF4-FFF2-40B4-BE49-F238E27FC236}">
                <a16:creationId xmlns:a16="http://schemas.microsoft.com/office/drawing/2014/main" id="{1A9B6C05-A76E-BE0D-19FA-DE6473956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6668" y="2281567"/>
            <a:ext cx="2577810" cy="2577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EB23097-E753-4F51-A4A9-A24D789E3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660" y="-70643"/>
            <a:ext cx="1518431" cy="15184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B1F844E-3E0C-39FE-BB42-85A159A1FA3D}"/>
              </a:ext>
            </a:extLst>
          </p:cNvPr>
          <p:cNvSpPr txBox="1"/>
          <p:nvPr/>
        </p:nvSpPr>
        <p:spPr>
          <a:xfrm>
            <a:off x="714218" y="4882728"/>
            <a:ext cx="11180260" cy="1323439"/>
          </a:xfrm>
          <a:prstGeom prst="rect">
            <a:avLst/>
          </a:prstGeom>
          <a:noFill/>
        </p:spPr>
        <p:txBody>
          <a:bodyPr wrap="square">
            <a:spAutoFit/>
          </a:bodyPr>
          <a:lstStyle/>
          <a:p>
            <a:r>
              <a:rPr lang="en-GB" sz="2000" dirty="0">
                <a:solidFill>
                  <a:srgbClr val="FF0000"/>
                </a:solidFill>
              </a:rPr>
              <a:t>Many students who are go to one of the Russel group of Universities, do so through achieving A-levels. The majority need high grades with A and B grades essential. There are 24 Russel group Universities. However, many students get into Universities with other L3 qualifications and some mature students through relevant life experiences and skills.</a:t>
            </a:r>
            <a:endParaRPr lang="en-GB" sz="4000" dirty="0">
              <a:solidFill>
                <a:srgbClr val="FF0000"/>
              </a:solidFill>
            </a:endParaRPr>
          </a:p>
        </p:txBody>
      </p:sp>
      <p:pic>
        <p:nvPicPr>
          <p:cNvPr id="10" name="Picture 9">
            <a:extLst>
              <a:ext uri="{FF2B5EF4-FFF2-40B4-BE49-F238E27FC236}">
                <a16:creationId xmlns:a16="http://schemas.microsoft.com/office/drawing/2014/main" id="{7F236918-FAB9-8E86-E953-4AAB2CCAA347}"/>
              </a:ext>
            </a:extLst>
          </p:cNvPr>
          <p:cNvPicPr>
            <a:picLocks noChangeAspect="1"/>
          </p:cNvPicPr>
          <p:nvPr/>
        </p:nvPicPr>
        <p:blipFill>
          <a:blip r:embed="rId4"/>
          <a:stretch>
            <a:fillRect/>
          </a:stretch>
        </p:blipFill>
        <p:spPr>
          <a:xfrm>
            <a:off x="5711213" y="142210"/>
            <a:ext cx="2423026" cy="6573580"/>
          </a:xfrm>
          <a:prstGeom prst="rect">
            <a:avLst/>
          </a:prstGeom>
        </p:spPr>
      </p:pic>
    </p:spTree>
    <p:extLst>
      <p:ext uri="{BB962C8B-B14F-4D97-AF65-F5344CB8AC3E}">
        <p14:creationId xmlns:p14="http://schemas.microsoft.com/office/powerpoint/2010/main" val="79890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45658</TotalTime>
  <Words>1673</Words>
  <Application>Microsoft Office PowerPoint</Application>
  <PresentationFormat>Widescreen</PresentationFormat>
  <Paragraphs>205</Paragraphs>
  <Slides>18</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Calibri</vt:lpstr>
      <vt:lpstr>Times New Roman</vt:lpstr>
      <vt:lpstr>Calibri Light</vt:lpstr>
      <vt:lpstr>Arial Rounded MT Bold</vt:lpstr>
      <vt:lpstr>Wingdings</vt:lpstr>
      <vt:lpstr>Open Sans</vt:lpstr>
      <vt:lpstr>Courier New</vt:lpstr>
      <vt:lpstr>Open Sans</vt:lpstr>
      <vt:lpstr>1_Office Theme</vt:lpstr>
      <vt:lpstr>2_Office Theme</vt:lpstr>
      <vt:lpstr>3_Office Theme</vt:lpstr>
      <vt:lpstr>Y11 VIP Series “Academic Courses”.</vt:lpstr>
      <vt:lpstr>Do Now  Write down what you know about A-levels and why so many students take them?   Share these with the person next to you. </vt:lpstr>
      <vt:lpstr>PowerPoint Presentation</vt:lpstr>
      <vt:lpstr>Post-16 pathways: pros and cons</vt:lpstr>
      <vt:lpstr>Post-16 pathways: pros and cons (15 mins)</vt:lpstr>
      <vt:lpstr>True or False?</vt:lpstr>
      <vt:lpstr>True or False?</vt:lpstr>
      <vt:lpstr>True or False?</vt:lpstr>
      <vt:lpstr>True or False?</vt:lpstr>
      <vt:lpstr>True or False?</vt:lpstr>
      <vt:lpstr>True or False?</vt:lpstr>
      <vt:lpstr>True or False?</vt:lpstr>
      <vt:lpstr>True or False?</vt:lpstr>
      <vt:lpstr>True or False?</vt:lpstr>
      <vt:lpstr>Case Study</vt:lpstr>
      <vt:lpstr>Further 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Joseph Ryan</cp:lastModifiedBy>
  <cp:revision>1543</cp:revision>
  <dcterms:created xsi:type="dcterms:W3CDTF">2018-10-19T14:26:26Z</dcterms:created>
  <dcterms:modified xsi:type="dcterms:W3CDTF">2025-09-03T08:43:53Z</dcterms:modified>
</cp:coreProperties>
</file>